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sldIdLst>
    <p:sldId id="256" r:id="rId3"/>
    <p:sldId id="1761" r:id="rId4"/>
    <p:sldId id="263" r:id="rId6"/>
    <p:sldId id="266" r:id="rId7"/>
    <p:sldId id="1735" r:id="rId8"/>
    <p:sldId id="1737" r:id="rId9"/>
    <p:sldId id="1769" r:id="rId10"/>
    <p:sldId id="1760" r:id="rId11"/>
    <p:sldId id="270" r:id="rId12"/>
    <p:sldId id="1746" r:id="rId13"/>
    <p:sldId id="1747" r:id="rId14"/>
    <p:sldId id="1748" r:id="rId15"/>
    <p:sldId id="278" r:id="rId16"/>
    <p:sldId id="1766" r:id="rId17"/>
    <p:sldId id="281" r:id="rId18"/>
    <p:sldId id="1767" r:id="rId19"/>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ise@chinajci.com"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38BC0"/>
    <a:srgbClr val="748E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8" autoAdjust="0"/>
    <p:restoredTop sz="96323" autoAdjust="0"/>
  </p:normalViewPr>
  <p:slideViewPr>
    <p:cSldViewPr snapToGrid="0">
      <p:cViewPr>
        <p:scale>
          <a:sx n="80" d="100"/>
          <a:sy n="80" d="100"/>
        </p:scale>
        <p:origin x="1794" y="8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gs" Target="tags/tag18.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05CCD-3A08-46A8-ABB0-6B744ABE470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029DAD-BC09-4EB4-912B-2A3B7CB649E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5D81952-DA49-4311-8A18-1BA4D9E9804D}"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6" name="灯片编号占位符 5"/>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B313742-F343-4485-88A4-B389A6054A0B}"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6" name="灯片编号占位符 5"/>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BA5520B-2023-4953-986C-4AB7ACECB667}"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6" name="灯片编号占位符 5"/>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8E3E662-15A2-44DB-8261-1D3E5965403D}"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7" name="灯片编号占位符 6"/>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2CD784FE-E441-4289-A9E9-FE07B0C96DA6}" type="datetime1">
              <a:rPr lang="zh-CN" altLang="en-US" smtClean="0"/>
            </a:fld>
            <a:endParaRPr lang="zh-CN" altLang="en-US"/>
          </a:p>
        </p:txBody>
      </p:sp>
      <p:sp>
        <p:nvSpPr>
          <p:cNvPr id="8" name="页脚占位符 7"/>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9" name="灯片编号占位符 8"/>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84A5113-40CE-45C7-BAF6-F514D37FD0D0}" type="datetime1">
              <a:rPr lang="zh-CN" altLang="en-US" smtClean="0"/>
            </a:fld>
            <a:endParaRPr lang="zh-CN" altLang="en-US"/>
          </a:p>
        </p:txBody>
      </p:sp>
      <p:sp>
        <p:nvSpPr>
          <p:cNvPr id="4" name="页脚占位符 3"/>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5" name="灯片编号占位符 4"/>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B6F397B-6B0B-4E40-BAEE-86D07A3EAA33}" type="datetime1">
              <a:rPr lang="zh-CN" altLang="en-US" smtClean="0"/>
            </a:fld>
            <a:endParaRPr lang="zh-CN" altLang="en-US"/>
          </a:p>
        </p:txBody>
      </p:sp>
      <p:sp>
        <p:nvSpPr>
          <p:cNvPr id="3" name="页脚占位符 2"/>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4" name="灯片编号占位符 3"/>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38B3A72-77B1-4EB3-B7A1-E31D15DC8E11}"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7" name="灯片编号占位符 6"/>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EC9B924-4C2A-415F-9D1C-CFB775A2F79F}"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7" name="灯片编号占位符 6"/>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1047343-2FF3-4F26-8666-C204F44C0718}"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6" name="灯片编号占位符 5"/>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66E67E9-45ED-49E3-B0FB-61E622C9A4D8}"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汇易版权所有，内部参考，请勿转发。</a:t>
            </a:r>
            <a:r>
              <a:rPr lang="pt-PT" altLang="zh-CN"/>
              <a:t>www.chinajci.com</a:t>
            </a:r>
            <a:endParaRPr lang="zh-CN" altLang="en-US"/>
          </a:p>
        </p:txBody>
      </p:sp>
      <p:sp>
        <p:nvSpPr>
          <p:cNvPr id="6" name="灯片编号占位符 5"/>
          <p:cNvSpPr>
            <a:spLocks noGrp="1"/>
          </p:cNvSpPr>
          <p:nvPr>
            <p:ph type="sldNum" sz="quarter" idx="12"/>
          </p:nvPr>
        </p:nvSpPr>
        <p:spPr/>
        <p:txBody>
          <a:bodyPr/>
          <a:lstStyle/>
          <a:p>
            <a:fld id="{AE9CA41E-AD94-4344-8642-2B60FB148EA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cxnSp>
        <p:nvCxnSpPr>
          <p:cNvPr id="17" name="直接连接符 2"/>
          <p:cNvCxnSpPr/>
          <p:nvPr userDrawn="1"/>
        </p:nvCxnSpPr>
        <p:spPr>
          <a:xfrm>
            <a:off x="0" y="39303"/>
            <a:ext cx="12192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3"/>
          <p:cNvCxnSpPr/>
          <p:nvPr userDrawn="1"/>
        </p:nvCxnSpPr>
        <p:spPr>
          <a:xfrm>
            <a:off x="0" y="602917"/>
            <a:ext cx="12192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9" name="组合 6"/>
          <p:cNvGrpSpPr/>
          <p:nvPr userDrawn="1"/>
        </p:nvGrpSpPr>
        <p:grpSpPr>
          <a:xfrm>
            <a:off x="0" y="89926"/>
            <a:ext cx="6282268" cy="470836"/>
            <a:chOff x="0" y="182880"/>
            <a:chExt cx="6207760" cy="327259"/>
          </a:xfrm>
        </p:grpSpPr>
        <p:sp>
          <p:nvSpPr>
            <p:cNvPr id="20" name="矩形 19"/>
            <p:cNvSpPr/>
            <p:nvPr/>
          </p:nvSpPr>
          <p:spPr>
            <a:xfrm>
              <a:off x="0" y="182880"/>
              <a:ext cx="6015789" cy="3272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Normal" panose="020B0800000000000000" pitchFamily="34" charset="-122"/>
                <a:ea typeface="思源黑体 CN Normal" panose="020B0800000000000000" pitchFamily="34" charset="-122"/>
              </a:endParaRPr>
            </a:p>
          </p:txBody>
        </p:sp>
        <p:sp>
          <p:nvSpPr>
            <p:cNvPr id="21" name="等腰三角形 5"/>
            <p:cNvSpPr/>
            <p:nvPr/>
          </p:nvSpPr>
          <p:spPr>
            <a:xfrm rot="10800000" flipH="1">
              <a:off x="6015789" y="182880"/>
              <a:ext cx="191971" cy="327259"/>
            </a:xfrm>
            <a:prstGeom prst="triangle">
              <a:avLst>
                <a:gd name="adj"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Normal" panose="020B0800000000000000" pitchFamily="34" charset="-122"/>
                <a:ea typeface="思源黑体 CN Normal" panose="020B0800000000000000" pitchFamily="34" charset="-122"/>
              </a:endParaRPr>
            </a:p>
          </p:txBody>
        </p:sp>
      </p:grpSp>
      <p:sp>
        <p:nvSpPr>
          <p:cNvPr id="23" name="等腰三角形 10"/>
          <p:cNvSpPr/>
          <p:nvPr userDrawn="1"/>
        </p:nvSpPr>
        <p:spPr>
          <a:xfrm rot="5400000">
            <a:off x="90952" y="206040"/>
            <a:ext cx="305471" cy="263337"/>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Normal" panose="020B0800000000000000" pitchFamily="34" charset="-122"/>
              <a:ea typeface="思源黑体 CN Normal" panose="020B0800000000000000" pitchFamily="34" charset="-122"/>
            </a:endParaRPr>
          </a:p>
        </p:txBody>
      </p:sp>
      <p:sp>
        <p:nvSpPr>
          <p:cNvPr id="10" name="文本占位符 12"/>
          <p:cNvSpPr>
            <a:spLocks noGrp="1"/>
          </p:cNvSpPr>
          <p:nvPr>
            <p:ph type="body" sz="quarter" idx="13"/>
          </p:nvPr>
        </p:nvSpPr>
        <p:spPr>
          <a:xfrm>
            <a:off x="487375" y="89925"/>
            <a:ext cx="5404288" cy="470837"/>
          </a:xfrm>
          <a:prstGeom prst="rect">
            <a:avLst/>
          </a:prstGeom>
        </p:spPr>
        <p:txBody>
          <a:bodyPr anchor="ctr"/>
          <a:lstStyle>
            <a:lvl1pPr marL="0" indent="0" algn="l">
              <a:buNone/>
              <a:defRPr sz="1800" b="0">
                <a:solidFill>
                  <a:schemeClr val="bg1"/>
                </a:solidFill>
                <a:latin typeface="思源黑体 CN Normal" panose="020B0800000000000000" pitchFamily="34" charset="-122"/>
                <a:ea typeface="思源黑体 CN Normal" panose="020B0800000000000000" pitchFamily="34" charset="-122"/>
              </a:defRPr>
            </a:lvl1pPr>
          </a:lstStyle>
          <a:p>
            <a:pPr lvl="0"/>
            <a:endParaRPr kumimoji="1"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177699-8F0C-4302-B3F3-D95AF602FC9C}" type="datetime1">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zh-CN" altLang="en-US"/>
              <a:t>汇易版权所有，内部参考，请勿转发。</a:t>
            </a:r>
            <a:r>
              <a:rPr lang="pt-PT" altLang="zh-CN"/>
              <a:t>www.chinajci.com</a:t>
            </a: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9CA41E-AD94-4344-8642-2B60FB148EA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image" Target="../media/image2.pn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2848610" y="1619885"/>
            <a:ext cx="9799320" cy="1169035"/>
          </a:xfrm>
        </p:spPr>
        <p:txBody>
          <a:bodyPr/>
          <a:lstStyle/>
          <a:p>
            <a:r>
              <a:rPr lang="en-US" altLang="zh-CN" i="1" dirty="0">
                <a:solidFill>
                  <a:schemeClr val="bg1"/>
                </a:solidFill>
                <a:latin typeface="思源黑体 CN Bold" panose="020B0800000000000000" charset="-122"/>
                <a:ea typeface="思源黑体 CN Bold" panose="020B0800000000000000" charset="-122"/>
              </a:rPr>
              <a:t>2026</a:t>
            </a:r>
            <a:endParaRPr lang="en-US" altLang="zh-CN" i="1" dirty="0">
              <a:solidFill>
                <a:schemeClr val="bg1"/>
              </a:solidFill>
              <a:latin typeface="思源黑体 CN Bold" panose="020B0800000000000000" charset="-122"/>
              <a:ea typeface="思源黑体 CN Bold" panose="020B0800000000000000" charset="-122"/>
            </a:endParaRPr>
          </a:p>
        </p:txBody>
      </p:sp>
      <p:sp>
        <p:nvSpPr>
          <p:cNvPr id="11" name="副标题 2"/>
          <p:cNvSpPr txBox="1"/>
          <p:nvPr>
            <p:custDataLst>
              <p:tags r:id="rId3"/>
            </p:custDataLst>
          </p:nvPr>
        </p:nvSpPr>
        <p:spPr>
          <a:xfrm>
            <a:off x="6566535" y="2621280"/>
            <a:ext cx="3095625" cy="3251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9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algn="l"/>
            <a:r>
              <a:rPr lang="zh-CN" sz="1250" i="1" dirty="0">
                <a:ln w="0"/>
                <a:solidFill>
                  <a:schemeClr val="bg1"/>
                </a:solidFill>
                <a:effectLst/>
                <a:latin typeface="思源黑体 CN Bold" panose="020B0800000000000000" charset="-122"/>
                <a:ea typeface="思源黑体 CN Bold" panose="020B0800000000000000" charset="-122"/>
              </a:rPr>
              <a:t>上海</a:t>
            </a:r>
            <a:r>
              <a:rPr lang="zh-CN" altLang="en-US" sz="1250" i="1" dirty="0">
                <a:ln w="0"/>
                <a:solidFill>
                  <a:schemeClr val="bg1"/>
                </a:solidFill>
                <a:effectLst/>
                <a:latin typeface="思源黑体 CN Bold" panose="020B0800000000000000" charset="-122"/>
                <a:ea typeface="思源黑体 CN Bold" panose="020B0800000000000000" charset="-122"/>
              </a:rPr>
              <a:t>汇吉源</a:t>
            </a:r>
            <a:r>
              <a:rPr lang="zh-CN" sz="1250" i="1" dirty="0">
                <a:ln w="0"/>
                <a:solidFill>
                  <a:schemeClr val="bg1"/>
                </a:solidFill>
                <a:effectLst/>
                <a:latin typeface="思源黑体 CN Bold" panose="020B0800000000000000" charset="-122"/>
                <a:ea typeface="思源黑体 CN Bold" panose="020B0800000000000000" charset="-122"/>
              </a:rPr>
              <a:t>咨询股份有限公司</a:t>
            </a:r>
            <a:endParaRPr lang="zh-CN" sz="1250" i="1" dirty="0">
              <a:ln w="0"/>
              <a:solidFill>
                <a:schemeClr val="bg1"/>
              </a:solidFill>
              <a:effectLst/>
              <a:latin typeface="思源黑体 CN Bold" panose="020B0800000000000000" charset="-122"/>
              <a:ea typeface="思源黑体 CN Bold" panose="020B0800000000000000" charset="-122"/>
            </a:endParaRPr>
          </a:p>
        </p:txBody>
      </p:sp>
      <p:sp>
        <p:nvSpPr>
          <p:cNvPr id="6" name="文本框 5"/>
          <p:cNvSpPr txBox="1"/>
          <p:nvPr/>
        </p:nvSpPr>
        <p:spPr>
          <a:xfrm>
            <a:off x="675507" y="4238655"/>
            <a:ext cx="9799320" cy="1089529"/>
          </a:xfrm>
          <a:prstGeom prst="rect">
            <a:avLst/>
          </a:prstGeom>
          <a:noFill/>
        </p:spPr>
        <p:txBody>
          <a:bodyPr wrap="square" rtlCol="0" anchor="t">
            <a:spAutoFit/>
          </a:bodyPr>
          <a:lstStyle/>
          <a:p>
            <a:pPr>
              <a:lnSpc>
                <a:spcPct val="90000"/>
              </a:lnSpc>
              <a:spcBef>
                <a:spcPts val="0"/>
              </a:spcBef>
              <a:spcAft>
                <a:spcPts val="0"/>
              </a:spcAft>
            </a:pPr>
            <a:r>
              <a:rPr lang="zh-CN" altLang="en-US" sz="3600" dirty="0">
                <a:solidFill>
                  <a:schemeClr val="tx2">
                    <a:lumMod val="75000"/>
                  </a:schemeClr>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sym typeface="+mn-ea"/>
              </a:rPr>
              <a:t>今年上半年我国鱼粉进口渐显“虹吸”特征，下半年非秘鲁鱼粉将成“主力”</a:t>
            </a:r>
            <a:endParaRPr lang="en-US" altLang="zh-CN" sz="3600" dirty="0">
              <a:solidFill>
                <a:schemeClr val="tx2">
                  <a:lumMod val="75000"/>
                </a:schemeClr>
              </a:solidFill>
              <a:effectLst>
                <a:outerShdw blurRad="38100" dist="19050" dir="2700000" algn="tl" rotWithShape="0">
                  <a:schemeClr val="dk1">
                    <a:alpha val="40000"/>
                  </a:schemeClr>
                </a:outerShdw>
              </a:effectLst>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7" name="副标题 2"/>
          <p:cNvSpPr txBox="1"/>
          <p:nvPr>
            <p:custDataLst>
              <p:tags r:id="rId4"/>
            </p:custDataLst>
          </p:nvPr>
        </p:nvSpPr>
        <p:spPr>
          <a:xfrm>
            <a:off x="1467235" y="5457160"/>
            <a:ext cx="3095664" cy="31623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9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algn="l"/>
            <a:r>
              <a:rPr lang="zh-CN"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作者：主任咨询师</a:t>
            </a:r>
            <a:r>
              <a:rPr lang="en-US" altLang="zh-CN"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 </a:t>
            </a:r>
            <a:r>
              <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徐琼</a:t>
            </a:r>
            <a:endPar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endParaRPr>
          </a:p>
        </p:txBody>
      </p:sp>
      <p:sp>
        <p:nvSpPr>
          <p:cNvPr id="8" name="副标题 2"/>
          <p:cNvSpPr txBox="1"/>
          <p:nvPr>
            <p:custDataLst>
              <p:tags r:id="rId5"/>
            </p:custDataLst>
          </p:nvPr>
        </p:nvSpPr>
        <p:spPr>
          <a:xfrm>
            <a:off x="1465579" y="5770951"/>
            <a:ext cx="3095625" cy="3162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9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algn="l"/>
            <a:r>
              <a:rPr lang="zh-CN"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发布日期：</a:t>
            </a:r>
            <a:r>
              <a:rPr 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2026</a:t>
            </a:r>
            <a:r>
              <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年</a:t>
            </a:r>
            <a:r>
              <a:rPr lang="en-US" altLang="zh-CN"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8</a:t>
            </a:r>
            <a:r>
              <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月</a:t>
            </a:r>
            <a:endPar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endParaRPr>
          </a:p>
        </p:txBody>
      </p:sp>
      <p:sp>
        <p:nvSpPr>
          <p:cNvPr id="9" name="副标题 2"/>
          <p:cNvSpPr txBox="1"/>
          <p:nvPr>
            <p:custDataLst>
              <p:tags r:id="rId6"/>
            </p:custDataLst>
          </p:nvPr>
        </p:nvSpPr>
        <p:spPr>
          <a:xfrm>
            <a:off x="1465580" y="6101080"/>
            <a:ext cx="3095625" cy="3162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9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algn="l"/>
            <a:r>
              <a:rPr lang="zh-CN"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全文共</a:t>
            </a:r>
            <a:r>
              <a:rPr lang="en-US" altLang="zh-CN" sz="1700" dirty="0">
                <a:ln w="0"/>
                <a:solidFill>
                  <a:schemeClr val="tx2">
                    <a:lumMod val="75000"/>
                  </a:schemeClr>
                </a:solidFill>
                <a:latin typeface="思源黑体 CN Medium" panose="020B0800000000000000" pitchFamily="34" charset="-122"/>
                <a:ea typeface="思源黑体 CN Medium" panose="020B0800000000000000" pitchFamily="34" charset="-122"/>
                <a:cs typeface="思源黑体 CN Medium" panose="020B0800000000000000" pitchFamily="34" charset="-122"/>
              </a:rPr>
              <a:t>16</a:t>
            </a:r>
            <a:r>
              <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页</a:t>
            </a:r>
            <a:r>
              <a:rPr lang="en-US" altLang="zh-CN"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/2488</a:t>
            </a:r>
            <a:r>
              <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字</a:t>
            </a:r>
            <a:endParaRPr lang="zh-CN" altLang="en-US" sz="17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endParaRPr>
          </a:p>
        </p:txBody>
      </p:sp>
      <p:sp>
        <p:nvSpPr>
          <p:cNvPr id="10" name="副标题 2"/>
          <p:cNvSpPr txBox="1"/>
          <p:nvPr>
            <p:custDataLst>
              <p:tags r:id="rId7"/>
            </p:custDataLst>
          </p:nvPr>
        </p:nvSpPr>
        <p:spPr>
          <a:xfrm>
            <a:off x="10010525" y="328900"/>
            <a:ext cx="1876675" cy="5710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9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algn="l"/>
            <a:r>
              <a:rPr lang="zh-CN" altLang="en-US" sz="14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鱼粉</a:t>
            </a:r>
            <a:r>
              <a:rPr lang="en-US" altLang="zh-CN" sz="14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VIP</a:t>
            </a:r>
            <a:r>
              <a:rPr lang="zh-CN" altLang="en-US" sz="14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rPr>
              <a:t>报告</a:t>
            </a:r>
            <a:endParaRPr lang="en-US" altLang="zh-CN" sz="1400" dirty="0">
              <a:ln w="0"/>
              <a:solidFill>
                <a:schemeClr val="tx2">
                  <a:lumMod val="75000"/>
                </a:schemeClr>
              </a:solidFill>
              <a:effectLst/>
              <a:latin typeface="思源黑体 CN Medium" panose="020B0800000000000000" pitchFamily="34" charset="-122"/>
              <a:ea typeface="思源黑体 CN Medium" panose="020B0800000000000000" pitchFamily="34" charset="-122"/>
              <a:cs typeface="思源黑体 CN Medium" panose="020B0800000000000000" pitchFamily="34" charset="-122"/>
            </a:endParaRPr>
          </a:p>
        </p:txBody>
      </p:sp>
      <p:sp>
        <p:nvSpPr>
          <p:cNvPr id="3" name="副标题 2"/>
          <p:cNvSpPr txBox="1"/>
          <p:nvPr/>
        </p:nvSpPr>
        <p:spPr>
          <a:xfrm>
            <a:off x="1764083" y="394324"/>
            <a:ext cx="3989806" cy="37649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9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9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9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90204" pitchFamily="34" charset="0"/>
              <a:buNone/>
              <a:defRPr sz="1600" kern="1200">
                <a:solidFill>
                  <a:schemeClr val="tx1"/>
                </a:solidFill>
                <a:latin typeface="+mn-lt"/>
                <a:ea typeface="+mn-ea"/>
                <a:cs typeface="+mn-cs"/>
              </a:defRPr>
            </a:lvl9pPr>
          </a:lstStyle>
          <a:p>
            <a:pPr algn="l"/>
            <a:r>
              <a:rPr lang="zh-CN" altLang="en-US" sz="2000" b="1" dirty="0">
                <a:solidFill>
                  <a:schemeClr val="accent1">
                    <a:lumMod val="75000"/>
                  </a:schemeClr>
                </a:solidFill>
                <a:latin typeface="思源黑体 CN Bold" panose="020B0800000000000000" charset="-122"/>
                <a:ea typeface="思源黑体 CN Bold" panose="020B0800000000000000" charset="-122"/>
              </a:rPr>
              <a:t>走在市场前面，为客户发现价值</a:t>
            </a:r>
            <a:endParaRPr lang="zh-CN" altLang="en-US" sz="2000" b="1" dirty="0">
              <a:solidFill>
                <a:schemeClr val="accent1">
                  <a:lumMod val="75000"/>
                </a:schemeClr>
              </a:solidFill>
              <a:latin typeface="思源黑体 CN Bold" panose="020B0800000000000000" charset="-122"/>
              <a:ea typeface="思源黑体 CN Bold" panose="020B0800000000000000" charset="-122"/>
            </a:endParaRPr>
          </a:p>
        </p:txBody>
      </p:sp>
      <p:pic>
        <p:nvPicPr>
          <p:cNvPr id="4" name="图片 3" descr="汇易英文logo-2-01"/>
          <p:cNvPicPr>
            <a:picLocks noChangeAspect="1"/>
          </p:cNvPicPr>
          <p:nvPr/>
        </p:nvPicPr>
        <p:blipFill>
          <a:blip r:embed="rId8"/>
          <a:stretch>
            <a:fillRect/>
          </a:stretch>
        </p:blipFill>
        <p:spPr>
          <a:xfrm>
            <a:off x="-34872" y="26065"/>
            <a:ext cx="1798955" cy="1058545"/>
          </a:xfrm>
          <a:prstGeom prst="rect">
            <a:avLst/>
          </a:prstGeom>
        </p:spPr>
      </p:pic>
    </p:spTree>
    <p:custDataLst>
      <p:tags r:id="rId9"/>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267" y="-37469"/>
            <a:ext cx="12192000" cy="6595533"/>
          </a:xfrm>
          <a:prstGeom prst="rect">
            <a:avLst/>
          </a:prstGeom>
          <a:noFill/>
        </p:spPr>
      </p:pic>
      <p:sp>
        <p:nvSpPr>
          <p:cNvPr id="2" name="标题 1"/>
          <p:cNvSpPr>
            <a:spLocks noGrp="1"/>
          </p:cNvSpPr>
          <p:nvPr>
            <p:ph type="title"/>
          </p:nvPr>
        </p:nvSpPr>
        <p:spPr>
          <a:xfrm>
            <a:off x="558569" y="631261"/>
            <a:ext cx="1660200" cy="1325563"/>
          </a:xfrm>
        </p:spPr>
        <p:txBody>
          <a:bodyPr>
            <a:normAutofit/>
          </a:bodyPr>
          <a:lstStyle/>
          <a:p>
            <a:r>
              <a:rPr lang="zh-CN" altLang="en-US" sz="4000" dirty="0">
                <a:solidFill>
                  <a:schemeClr val="accent1">
                    <a:lumMod val="75000"/>
                  </a:schemeClr>
                </a:solidFill>
                <a:latin typeface="思源黑体 CN Bold" panose="020B0800000000000000" charset="-122"/>
                <a:ea typeface="思源黑体 CN Bold" panose="020B0800000000000000" charset="-122"/>
              </a:rPr>
              <a:t>目录</a:t>
            </a:r>
            <a:endParaRPr lang="zh-CN" altLang="en-US" sz="4000" dirty="0">
              <a:solidFill>
                <a:schemeClr val="accent1">
                  <a:lumMod val="75000"/>
                </a:schemeClr>
              </a:solidFill>
              <a:latin typeface="思源黑体 CN Bold" panose="020B0800000000000000" charset="-122"/>
              <a:ea typeface="思源黑体 CN Bold" panose="020B0800000000000000" charset="-122"/>
            </a:endParaRPr>
          </a:p>
        </p:txBody>
      </p:sp>
      <p:sp>
        <p:nvSpPr>
          <p:cNvPr id="4" name="文本框 3"/>
          <p:cNvSpPr txBox="1"/>
          <p:nvPr/>
        </p:nvSpPr>
        <p:spPr>
          <a:xfrm>
            <a:off x="607398" y="1547151"/>
            <a:ext cx="1112320" cy="307777"/>
          </a:xfrm>
          <a:prstGeom prst="rect">
            <a:avLst/>
          </a:prstGeom>
          <a:noFill/>
        </p:spPr>
        <p:txBody>
          <a:bodyPr wrap="square" rtlCol="0">
            <a:spAutoFit/>
          </a:bodyPr>
          <a:lstStyle/>
          <a:p>
            <a:pPr algn="dist"/>
            <a:r>
              <a:rPr lang="en-US" altLang="zh-CN" sz="1400" dirty="0">
                <a:latin typeface="思源黑体 CN Regular" panose="020B0800000000000000" pitchFamily="34" charset="-122"/>
                <a:ea typeface="思源黑体 CN Regular" panose="020B0800000000000000" pitchFamily="34" charset="-122"/>
              </a:rPr>
              <a:t>CONTENTS</a:t>
            </a:r>
            <a:endParaRPr lang="zh-CN" altLang="en-US" sz="1400" dirty="0">
              <a:latin typeface="思源黑体 CN Regular" panose="020B0800000000000000" pitchFamily="34" charset="-122"/>
              <a:ea typeface="思源黑体 CN Regular" panose="020B0800000000000000" pitchFamily="34" charset="-122"/>
            </a:endParaRPr>
          </a:p>
        </p:txBody>
      </p:sp>
      <p:sp>
        <p:nvSpPr>
          <p:cNvPr id="7" name="文本框 6"/>
          <p:cNvSpPr txBox="1"/>
          <p:nvPr/>
        </p:nvSpPr>
        <p:spPr>
          <a:xfrm>
            <a:off x="575498" y="1920458"/>
            <a:ext cx="4596997" cy="368300"/>
          </a:xfrm>
          <a:prstGeom prst="rect">
            <a:avLst/>
          </a:prstGeom>
          <a:noFill/>
        </p:spPr>
        <p:txBody>
          <a:bodyPr wrap="square" rtlCol="0">
            <a:spAutoFit/>
          </a:bodyPr>
          <a:lstStyle>
            <a:defPPr>
              <a:defRPr lang="zh-CN"/>
            </a:defPPr>
            <a:lvl1pPr algn="just">
              <a:defRPr>
                <a:solidFill>
                  <a:schemeClr val="accent1">
                    <a:lumMod val="75000"/>
                  </a:schemeClr>
                </a:solidFill>
                <a:latin typeface="思源黑体 CN Medium" panose="020B0800000000000000" pitchFamily="34" charset="-122"/>
                <a:ea typeface="思源黑体 CN Medium" panose="020B0800000000000000" pitchFamily="34" charset="-122"/>
              </a:defRPr>
            </a:lvl1pPr>
          </a:lstStyle>
          <a:p>
            <a:r>
              <a:rPr lang="en-US" altLang="zh-CN" dirty="0"/>
              <a:t>01.2026</a:t>
            </a:r>
            <a:r>
              <a:rPr lang="zh-CN" altLang="en-US" dirty="0"/>
              <a:t>年</a:t>
            </a:r>
            <a:r>
              <a:rPr lang="en-US" altLang="zh-CN" dirty="0"/>
              <a:t>7</a:t>
            </a:r>
            <a:r>
              <a:rPr lang="zh-CN" altLang="en-US" dirty="0"/>
              <a:t>月中国鱼粉市场重点回顾</a:t>
            </a:r>
            <a:endParaRPr lang="en-US" altLang="zh-CN" dirty="0"/>
          </a:p>
        </p:txBody>
      </p:sp>
      <p:sp>
        <p:nvSpPr>
          <p:cNvPr id="17" name="文本框 16"/>
          <p:cNvSpPr txBox="1"/>
          <p:nvPr/>
        </p:nvSpPr>
        <p:spPr>
          <a:xfrm>
            <a:off x="1467293" y="2099930"/>
            <a:ext cx="45719" cy="369332"/>
          </a:xfrm>
          <a:prstGeom prst="rect">
            <a:avLst/>
          </a:prstGeom>
          <a:noFill/>
        </p:spPr>
        <p:txBody>
          <a:bodyPr wrap="square" rtlCol="0">
            <a:spAutoFit/>
          </a:bodyPr>
          <a:lstStyle/>
          <a:p>
            <a:endParaRPr lang="zh-CN" altLang="en-US" dirty="0"/>
          </a:p>
        </p:txBody>
      </p:sp>
      <p:sp>
        <p:nvSpPr>
          <p:cNvPr id="20" name="文本框 19"/>
          <p:cNvSpPr txBox="1"/>
          <p:nvPr/>
        </p:nvSpPr>
        <p:spPr>
          <a:xfrm>
            <a:off x="558568" y="2281668"/>
            <a:ext cx="5107585" cy="1161857"/>
          </a:xfrm>
          <a:prstGeom prst="rect">
            <a:avLst/>
          </a:prstGeom>
          <a:noFill/>
        </p:spPr>
        <p:txBody>
          <a:bodyPr wrap="square" rtlCol="0">
            <a:spAutoFit/>
          </a:bodyPr>
          <a:lstStyle>
            <a:defPPr>
              <a:defRPr lang="zh-CN"/>
            </a:defPPr>
            <a:lvl1pPr>
              <a:defRPr sz="1400">
                <a:latin typeface="思源黑体 CN Light" panose="020B0800000000000000" pitchFamily="34" charset="-122"/>
                <a:ea typeface="思源黑体 CN Light" panose="020B0800000000000000" pitchFamily="34" charset="-122"/>
                <a:cs typeface="Times New Roman" panose="02020503050405090304" pitchFamily="18" charset="0"/>
              </a:defRPr>
            </a:lvl1pPr>
          </a:lstStyle>
          <a:p>
            <a:pPr>
              <a:lnSpc>
                <a:spcPct val="150000"/>
              </a:lnSpc>
            </a:pPr>
            <a:r>
              <a:rPr lang="en-US" altLang="zh-CN" sz="1600" dirty="0"/>
              <a:t>1.1 2026</a:t>
            </a:r>
            <a:r>
              <a:rPr lang="zh-CN" altLang="en-US" sz="1600" dirty="0"/>
              <a:t>年</a:t>
            </a:r>
            <a:r>
              <a:rPr lang="en-US" altLang="zh-CN" sz="1600" dirty="0"/>
              <a:t>7</a:t>
            </a:r>
            <a:r>
              <a:rPr lang="zh-CN" altLang="en-US" sz="1600" dirty="0"/>
              <a:t>月中国鱼粉市场价格变化回顾</a:t>
            </a:r>
            <a:endParaRPr lang="en-US" altLang="zh-CN" sz="1600" dirty="0"/>
          </a:p>
          <a:p>
            <a:pPr>
              <a:lnSpc>
                <a:spcPct val="150000"/>
              </a:lnSpc>
            </a:pPr>
            <a:r>
              <a:rPr lang="en-US" altLang="zh-CN" sz="1600" dirty="0"/>
              <a:t>1.2 2026</a:t>
            </a:r>
            <a:r>
              <a:rPr lang="zh-CN" altLang="en-US" sz="1600" dirty="0"/>
              <a:t>年</a:t>
            </a:r>
            <a:r>
              <a:rPr lang="en-US" altLang="zh-CN" sz="1600" dirty="0"/>
              <a:t>7</a:t>
            </a:r>
            <a:r>
              <a:rPr lang="zh-CN" altLang="en-US" sz="1600" dirty="0"/>
              <a:t>月以来中国鱼粉市场的重点回顾</a:t>
            </a:r>
            <a:endParaRPr lang="en-US" altLang="zh-CN" sz="1600" dirty="0"/>
          </a:p>
          <a:p>
            <a:pPr>
              <a:lnSpc>
                <a:spcPct val="150000"/>
              </a:lnSpc>
            </a:pPr>
            <a:r>
              <a:rPr lang="en-US" altLang="zh-CN" sz="1600" dirty="0"/>
              <a:t>1.3 2026</a:t>
            </a:r>
            <a:r>
              <a:rPr lang="zh-CN" altLang="en-US" sz="1600" dirty="0"/>
              <a:t>年</a:t>
            </a:r>
            <a:r>
              <a:rPr lang="en-US" altLang="zh-CN" sz="1600" dirty="0"/>
              <a:t>1-7</a:t>
            </a:r>
            <a:r>
              <a:rPr lang="zh-CN" altLang="en-US" sz="1600" dirty="0"/>
              <a:t>月我国鱼粉进口形势初步评估</a:t>
            </a:r>
            <a:endParaRPr lang="en-US" altLang="zh-CN" sz="1600" dirty="0"/>
          </a:p>
        </p:txBody>
      </p:sp>
      <p:sp>
        <p:nvSpPr>
          <p:cNvPr id="21" name="文本框 20"/>
          <p:cNvSpPr txBox="1"/>
          <p:nvPr/>
        </p:nvSpPr>
        <p:spPr>
          <a:xfrm>
            <a:off x="575498" y="3512072"/>
            <a:ext cx="7231021" cy="369332"/>
          </a:xfrm>
          <a:prstGeom prst="rect">
            <a:avLst/>
          </a:prstGeom>
          <a:noFill/>
        </p:spPr>
        <p:txBody>
          <a:bodyPr wrap="square" rtlCol="0">
            <a:spAutoFit/>
          </a:bodyPr>
          <a:lstStyle>
            <a:defPPr>
              <a:defRPr lang="zh-CN"/>
            </a:defPPr>
            <a:lvl1pPr algn="just">
              <a:defRPr>
                <a:solidFill>
                  <a:schemeClr val="accent1">
                    <a:lumMod val="75000"/>
                  </a:schemeClr>
                </a:solidFill>
                <a:latin typeface="思源黑体 CN Medium" panose="020B0800000000000000" pitchFamily="34" charset="-122"/>
                <a:ea typeface="思源黑体 CN Medium" panose="020B0800000000000000" pitchFamily="34" charset="-122"/>
              </a:defRPr>
            </a:lvl1pPr>
          </a:lstStyle>
          <a:p>
            <a:r>
              <a:rPr lang="en-US" altLang="zh-CN" dirty="0"/>
              <a:t>02. 2026</a:t>
            </a:r>
            <a:r>
              <a:rPr lang="zh-CN" altLang="en-US" dirty="0"/>
              <a:t>年上半年我国进口世界鱼粉主要板块变化</a:t>
            </a:r>
            <a:endParaRPr lang="en-US" altLang="zh-CN" dirty="0"/>
          </a:p>
        </p:txBody>
      </p:sp>
      <p:sp>
        <p:nvSpPr>
          <p:cNvPr id="22" name="文本框 21"/>
          <p:cNvSpPr txBox="1"/>
          <p:nvPr/>
        </p:nvSpPr>
        <p:spPr>
          <a:xfrm>
            <a:off x="575498" y="3913871"/>
            <a:ext cx="8394905" cy="1531188"/>
          </a:xfrm>
          <a:prstGeom prst="rect">
            <a:avLst/>
          </a:prstGeom>
          <a:noFill/>
        </p:spPr>
        <p:txBody>
          <a:bodyPr wrap="square" rtlCol="0">
            <a:spAutoFit/>
          </a:bodyPr>
          <a:lstStyle>
            <a:defPPr>
              <a:defRPr lang="zh-CN"/>
            </a:defPPr>
            <a:lvl1pPr>
              <a:lnSpc>
                <a:spcPct val="150000"/>
              </a:lnSpc>
              <a:defRPr sz="1400">
                <a:latin typeface="思源黑体 CN Light" panose="020B0800000000000000" pitchFamily="34" charset="-122"/>
                <a:ea typeface="思源黑体 CN Light" panose="020B0800000000000000" pitchFamily="34" charset="-122"/>
                <a:cs typeface="Times New Roman" panose="02020503050405090304" pitchFamily="18" charset="0"/>
              </a:defRPr>
            </a:lvl1pPr>
          </a:lstStyle>
          <a:p>
            <a:r>
              <a:rPr lang="en-US" altLang="zh-CN" sz="1600" dirty="0"/>
              <a:t>2.1 </a:t>
            </a:r>
            <a:r>
              <a:rPr lang="zh-CN" altLang="en-US" sz="1600" dirty="0"/>
              <a:t>南美洲：今年上半年我国秘鲁鱼粉进口量同比降幅明显，其他国家增减互现</a:t>
            </a:r>
            <a:endParaRPr lang="en-US" altLang="zh-CN" sz="1600" dirty="0"/>
          </a:p>
          <a:p>
            <a:r>
              <a:rPr lang="en-US" altLang="zh-CN" sz="1600" dirty="0">
                <a:sym typeface="+mn-lt"/>
              </a:rPr>
              <a:t>2.2 </a:t>
            </a:r>
            <a:r>
              <a:rPr lang="zh-CN" altLang="en-US" sz="1600" dirty="0"/>
              <a:t>亚洲：今年上半年我国亚洲鱼粉进口数量同比小幅下降，印度和巴基斯坦表现“亮眼”</a:t>
            </a:r>
            <a:endParaRPr lang="en-US" altLang="zh-CN" sz="1600" dirty="0"/>
          </a:p>
          <a:p>
            <a:r>
              <a:rPr lang="en-US" altLang="zh-CN" sz="1600" dirty="0"/>
              <a:t>2.3 </a:t>
            </a:r>
            <a:r>
              <a:rPr lang="zh-CN" altLang="en-US" sz="1600" dirty="0"/>
              <a:t>非洲：今年上半年我国非洲鱼粉进口量同比显著下降</a:t>
            </a:r>
            <a:endParaRPr lang="en-US" altLang="zh-CN" sz="1600" dirty="0"/>
          </a:p>
          <a:p>
            <a:r>
              <a:rPr lang="en-US" altLang="zh-CN" sz="1600" dirty="0"/>
              <a:t>2.4 </a:t>
            </a:r>
            <a:r>
              <a:rPr lang="zh-CN" altLang="en-US" sz="1600" dirty="0"/>
              <a:t>其他：今年上半年我国进口其他版块鱼粉数量皆减少，丹麦降幅尤为明显</a:t>
            </a:r>
            <a:endParaRPr lang="en-US" altLang="zh-CN" sz="1600" dirty="0"/>
          </a:p>
        </p:txBody>
      </p:sp>
      <p:sp>
        <p:nvSpPr>
          <p:cNvPr id="29" name="矩形 2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75498" y="5506365"/>
            <a:ext cx="7449386" cy="369332"/>
          </a:xfrm>
          <a:prstGeom prst="rect">
            <a:avLst/>
          </a:prstGeom>
          <a:noFill/>
        </p:spPr>
        <p:txBody>
          <a:bodyPr wrap="square" rtlCol="0">
            <a:spAutoFit/>
          </a:bodyPr>
          <a:lstStyle>
            <a:defPPr>
              <a:defRPr lang="zh-CN"/>
            </a:defPPr>
            <a:lvl1pPr algn="just">
              <a:defRPr>
                <a:solidFill>
                  <a:schemeClr val="accent1">
                    <a:lumMod val="75000"/>
                  </a:schemeClr>
                </a:solidFill>
                <a:latin typeface="思源黑体 CN Medium" panose="020B0800000000000000" pitchFamily="34" charset="-122"/>
                <a:ea typeface="思源黑体 CN Medium" panose="020B0800000000000000" pitchFamily="34" charset="-122"/>
              </a:defRPr>
            </a:lvl1pPr>
          </a:lstStyle>
          <a:p>
            <a:r>
              <a:rPr lang="en-US" altLang="zh-CN" dirty="0"/>
              <a:t>03.</a:t>
            </a:r>
            <a:r>
              <a:rPr lang="zh-CN" altLang="en-US" dirty="0"/>
              <a:t>总结：</a:t>
            </a:r>
            <a:r>
              <a:rPr lang="en-US" altLang="zh-CN" dirty="0"/>
              <a:t> 2026</a:t>
            </a:r>
            <a:r>
              <a:rPr lang="zh-CN" altLang="en-US" dirty="0"/>
              <a:t>年后下半年我国非秘鲁鱼粉将成“主力”</a:t>
            </a:r>
            <a:endParaRPr lang="en-US" altLang="zh-CN" dirty="0"/>
          </a:p>
        </p:txBody>
      </p:sp>
      <p:sp>
        <p:nvSpPr>
          <p:cNvPr id="6" name="页脚占位符 5"/>
          <p:cNvSpPr>
            <a:spLocks noGrp="1"/>
          </p:cNvSpPr>
          <p:nvPr>
            <p:ph type="ftr" sz="quarter" idx="11"/>
          </p:nvPr>
        </p:nvSpPr>
        <p:spPr>
          <a:xfrm>
            <a:off x="4038600" y="6558064"/>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8184"/>
            <a:ext cx="12192000" cy="6858000"/>
          </a:xfrm>
        </p:spPr>
      </p:pic>
      <p:sp>
        <p:nvSpPr>
          <p:cNvPr id="6" name="矩形 5"/>
          <p:cNvSpPr/>
          <p:nvPr/>
        </p:nvSpPr>
        <p:spPr>
          <a:xfrm>
            <a:off x="0" y="66027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内容占位符 2"/>
          <p:cNvSpPr txBox="1"/>
          <p:nvPr/>
        </p:nvSpPr>
        <p:spPr>
          <a:xfrm>
            <a:off x="1815149" y="1456358"/>
            <a:ext cx="8161361" cy="3630566"/>
          </a:xfrm>
          <a:prstGeom prst="rect">
            <a:avLst/>
          </a:prstGeom>
          <a:noFill/>
        </p:spPr>
        <p:txBody>
          <a:bodyPr wrap="square" rtlCol="0">
            <a:noAutofit/>
          </a:bodyPr>
          <a:lstStyle>
            <a:defPPr>
              <a:defRPr lang="zh-CN"/>
            </a:defPPr>
            <a:lvl1pPr indent="457200" fontAlgn="auto">
              <a:lnSpc>
                <a:spcPct val="150000"/>
              </a:lnSpc>
              <a:defRPr sz="1400">
                <a:solidFill>
                  <a:srgbClr val="444F56"/>
                </a:solidFill>
                <a:latin typeface="思源黑体 CN Normal" panose="020B0800000000000000" pitchFamily="34" charset="-122"/>
                <a:ea typeface="思源黑体 CN Normal" panose="020B0800000000000000" pitchFamily="34" charset="-122"/>
                <a:cs typeface="思源黑体 CN Normal" panose="020B0800000000000000" pitchFamily="34" charset="-122"/>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algn="just"/>
            <a:r>
              <a:rPr lang="zh-CN" altLang="en-US" sz="1600" dirty="0"/>
              <a:t>由于</a:t>
            </a:r>
            <a:r>
              <a:rPr lang="en-US" altLang="zh-CN" sz="1600" dirty="0"/>
              <a:t>2025</a:t>
            </a:r>
            <a:r>
              <a:rPr lang="zh-CN" altLang="en-US" sz="1600" dirty="0"/>
              <a:t>年</a:t>
            </a:r>
            <a:r>
              <a:rPr lang="en-US" altLang="zh-CN" sz="1600" dirty="0"/>
              <a:t>B</a:t>
            </a:r>
            <a:r>
              <a:rPr lang="zh-CN" altLang="en-US" sz="1600" dirty="0"/>
              <a:t>季秘鲁实际捕鱼量较</a:t>
            </a:r>
            <a:r>
              <a:rPr lang="en-US" altLang="zh-CN" sz="1600" dirty="0"/>
              <a:t>2024</a:t>
            </a:r>
            <a:r>
              <a:rPr lang="zh-CN" altLang="en-US" sz="1600" dirty="0"/>
              <a:t>年同期明显下降，这令今年上半年我国秘鲁鱼粉进口量同比有所减少，同时，我国非秘鲁鱼粉进口量占比虽高于秘鲁鱼粉，但其进口量同比亦有所下降。那么，在今年上半年秘鲁</a:t>
            </a:r>
            <a:r>
              <a:rPr lang="en-US" altLang="zh-CN" sz="1600" dirty="0"/>
              <a:t>A</a:t>
            </a:r>
            <a:r>
              <a:rPr lang="zh-CN" altLang="en-US" sz="1600" dirty="0"/>
              <a:t>季捕鱼量受超强厄尔尼诺影响出现锐减之后，下半年我国鱼粉进口格局将进一步面临改变。本文中</a:t>
            </a:r>
            <a:r>
              <a:rPr lang="en-US" altLang="zh-CN" sz="1600" dirty="0"/>
              <a:t>JCI</a:t>
            </a:r>
            <a:r>
              <a:rPr lang="zh-CN" altLang="en-US" sz="1600" dirty="0"/>
              <a:t>将结合今年上半年我国鱼粉进口板块变化予以初步讨论，重点在于下半年我国秘鲁鱼粉进口量将出现锐减的同时，非秘鲁鱼粉有望成为进口“主力”，其中亚洲板块尤为“瞩目”。</a:t>
            </a:r>
            <a:endParaRPr lang="zh-CN" altLang="en-US" sz="1600" dirty="0"/>
          </a:p>
          <a:p>
            <a:pPr algn="just"/>
            <a:endParaRPr lang="en-US" altLang="zh-CN" sz="1600" dirty="0"/>
          </a:p>
          <a:p>
            <a:r>
              <a:rPr lang="zh-CN" altLang="en-US" sz="1600" dirty="0"/>
              <a:t>关键词：</a:t>
            </a:r>
            <a:endParaRPr lang="en-US" altLang="zh-CN" sz="1600" dirty="0"/>
          </a:p>
          <a:p>
            <a:r>
              <a:rPr lang="zh-CN" altLang="en-US" sz="1600" dirty="0"/>
              <a:t>上半年我国鱼粉进口板块变化   秘鲁</a:t>
            </a:r>
            <a:r>
              <a:rPr lang="en-US" altLang="zh-CN" sz="1600" dirty="0"/>
              <a:t>A</a:t>
            </a:r>
            <a:r>
              <a:rPr lang="zh-CN" altLang="en-US" sz="1600" dirty="0"/>
              <a:t>季鱼粉供应形势   我国非秘鲁鱼粉进口预期</a:t>
            </a:r>
            <a:endParaRPr lang="zh-CN" altLang="en-US" sz="1600" dirty="0"/>
          </a:p>
        </p:txBody>
      </p:sp>
      <p:sp>
        <p:nvSpPr>
          <p:cNvPr id="3" name="矩形 2"/>
          <p:cNvSpPr/>
          <p:nvPr>
            <p:custDataLst>
              <p:tags r:id="rId2"/>
            </p:custDataLst>
          </p:nvPr>
        </p:nvSpPr>
        <p:spPr>
          <a:xfrm>
            <a:off x="4870355" y="730498"/>
            <a:ext cx="2050951" cy="478387"/>
          </a:xfrm>
          <a:prstGeom prst="rect">
            <a:avLst/>
          </a:prstGeom>
        </p:spPr>
        <p:txBody>
          <a:bodyPr vert="horz" wrap="square" lIns="91440" tIns="45720" rIns="91440" bIns="45720" rtlCol="0" anchor="ctr">
            <a:noAutofit/>
          </a:bodyPr>
          <a:lstStyle/>
          <a:p>
            <a:pPr lvl="0" algn="l">
              <a:lnSpc>
                <a:spcPct val="90000"/>
              </a:lnSpc>
              <a:buClrTx/>
              <a:buSzTx/>
              <a:buFontTx/>
            </a:pPr>
            <a:r>
              <a:rPr lang="zh-CN" altLang="en-US" sz="3500" dirty="0">
                <a:latin typeface="思源黑体 CN Bold" panose="020B0800000000000000" charset="-122"/>
                <a:ea typeface="思源黑体 CN Bold" panose="020B0800000000000000" charset="-122"/>
                <a:cs typeface="+mj-cs"/>
                <a:sym typeface="+mn-ea"/>
              </a:rPr>
              <a:t>内容摘要</a:t>
            </a:r>
            <a:endParaRPr lang="zh-CN" altLang="en-US" sz="1300" dirty="0">
              <a:latin typeface="思源黑体 CN Bold" panose="020B0800000000000000" charset="-122"/>
              <a:ea typeface="思源黑体 CN Bold" panose="020B0800000000000000" charset="-122"/>
              <a:cs typeface="+mj-cs"/>
              <a:sym typeface="+mn-ea"/>
            </a:endParaRPr>
          </a:p>
        </p:txBody>
      </p:sp>
      <p:sp>
        <p:nvSpPr>
          <p:cNvPr id="4" name="页脚占位符 3"/>
          <p:cNvSpPr>
            <a:spLocks noGrp="1"/>
          </p:cNvSpPr>
          <p:nvPr>
            <p:ph type="ftr" sz="quarter" idx="11"/>
          </p:nvPr>
        </p:nvSpPr>
        <p:spPr>
          <a:xfrm>
            <a:off x="4038600" y="6562725"/>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摄图网_500381166_大海（企业商用）00"/>
          <p:cNvPicPr>
            <a:picLocks noChangeAspect="1"/>
          </p:cNvPicPr>
          <p:nvPr/>
        </p:nvPicPr>
        <p:blipFill>
          <a:blip r:embed="rId1"/>
          <a:stretch>
            <a:fillRect/>
          </a:stretch>
        </p:blipFill>
        <p:spPr>
          <a:xfrm>
            <a:off x="0" y="0"/>
            <a:ext cx="12191365" cy="6889115"/>
          </a:xfrm>
          <a:prstGeom prst="rect">
            <a:avLst/>
          </a:prstGeom>
        </p:spPr>
      </p:pic>
      <p:sp>
        <p:nvSpPr>
          <p:cNvPr id="17" name="文本框 16"/>
          <p:cNvSpPr txBox="1"/>
          <p:nvPr/>
        </p:nvSpPr>
        <p:spPr>
          <a:xfrm>
            <a:off x="5272405" y="1400175"/>
            <a:ext cx="1646555" cy="1198880"/>
          </a:xfrm>
          <a:prstGeom prst="rect">
            <a:avLst/>
          </a:prstGeom>
          <a:noFill/>
        </p:spPr>
        <p:txBody>
          <a:bodyPr wrap="square" rtlCol="0">
            <a:spAutoFit/>
          </a:bodyPr>
          <a:lstStyle/>
          <a:p>
            <a:r>
              <a:rPr lang="en-US" altLang="zh-CN" sz="7200">
                <a:solidFill>
                  <a:schemeClr val="bg1"/>
                </a:solidFill>
                <a:latin typeface="思源黑体 CN Bold" panose="020B0800000000000000" charset="-122"/>
                <a:ea typeface="思源黑体 CN Bold" panose="020B0800000000000000" charset="-122"/>
              </a:rPr>
              <a:t>01</a:t>
            </a:r>
            <a:endParaRPr lang="en-US" altLang="zh-CN" sz="7200">
              <a:solidFill>
                <a:schemeClr val="bg1"/>
              </a:solidFill>
              <a:latin typeface="思源黑体 CN Bold" panose="020B0800000000000000" charset="-122"/>
              <a:ea typeface="思源黑体 CN Bold" panose="020B0800000000000000" charset="-122"/>
            </a:endParaRPr>
          </a:p>
        </p:txBody>
      </p:sp>
      <p:sp>
        <p:nvSpPr>
          <p:cNvPr id="24" name="文本框 23"/>
          <p:cNvSpPr txBox="1"/>
          <p:nvPr/>
        </p:nvSpPr>
        <p:spPr>
          <a:xfrm>
            <a:off x="2414436" y="4395270"/>
            <a:ext cx="6973238" cy="584775"/>
          </a:xfrm>
          <a:prstGeom prst="rect">
            <a:avLst/>
          </a:prstGeom>
          <a:noFill/>
        </p:spPr>
        <p:txBody>
          <a:bodyPr wrap="square" rtlCol="0" anchor="t">
            <a:spAutoFit/>
          </a:bodyPr>
          <a:lstStyle>
            <a:defPPr>
              <a:defRPr lang="zh-CN"/>
            </a:defPPr>
            <a:lvl1pPr algn="ctr">
              <a:defRPr sz="3200" b="1">
                <a:solidFill>
                  <a:schemeClr val="bg1"/>
                </a:solidFill>
                <a:latin typeface="思源黑体 CN Normal" panose="020B0800000000000000" pitchFamily="34" charset="-122"/>
                <a:ea typeface="思源黑体 CN Normal" panose="020B0800000000000000" pitchFamily="34" charset="-122"/>
              </a:defRPr>
            </a:lvl1pPr>
          </a:lstStyle>
          <a:p>
            <a:r>
              <a:rPr lang="en-US" altLang="zh-CN" dirty="0"/>
              <a:t>2026</a:t>
            </a:r>
            <a:r>
              <a:rPr lang="zh-CN" altLang="en-US" dirty="0"/>
              <a:t>年</a:t>
            </a:r>
            <a:r>
              <a:rPr lang="en-US" altLang="zh-CN" dirty="0"/>
              <a:t>7</a:t>
            </a:r>
            <a:r>
              <a:rPr lang="zh-CN" altLang="en-US" dirty="0"/>
              <a:t>月中国鱼粉市场重点回顾</a:t>
            </a:r>
            <a:endParaRPr lang="zh-CN" altLang="en-US" dirty="0"/>
          </a:p>
        </p:txBody>
      </p:sp>
      <p:sp>
        <p:nvSpPr>
          <p:cNvPr id="25" name="等腰三角形 24"/>
          <p:cNvSpPr/>
          <p:nvPr>
            <p:custDataLst>
              <p:tags r:id="rId2"/>
            </p:custDataLst>
          </p:nvPr>
        </p:nvSpPr>
        <p:spPr>
          <a:xfrm rot="19620000">
            <a:off x="3936365" y="326390"/>
            <a:ext cx="3268980" cy="2690495"/>
          </a:xfrm>
          <a:prstGeom prst="triangle">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6" name="等腰三角形 25"/>
          <p:cNvSpPr/>
          <p:nvPr>
            <p:custDataLst>
              <p:tags r:id="rId3"/>
            </p:custDataLst>
          </p:nvPr>
        </p:nvSpPr>
        <p:spPr>
          <a:xfrm rot="18540000">
            <a:off x="3905250" y="268605"/>
            <a:ext cx="3268980" cy="2690495"/>
          </a:xfrm>
          <a:prstGeom prst="triangle">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7" name="文本框 26"/>
          <p:cNvSpPr txBox="1"/>
          <p:nvPr>
            <p:custDataLst>
              <p:tags r:id="rId4"/>
            </p:custDataLst>
          </p:nvPr>
        </p:nvSpPr>
        <p:spPr>
          <a:xfrm>
            <a:off x="5335914" y="1400175"/>
            <a:ext cx="1181100" cy="1014730"/>
          </a:xfrm>
          <a:prstGeom prst="rect">
            <a:avLst/>
          </a:prstGeom>
          <a:noFill/>
        </p:spPr>
        <p:txBody>
          <a:bodyPr wrap="square" rtlCol="0">
            <a:spAutoFit/>
          </a:bodyPr>
          <a:lstStyle/>
          <a:p>
            <a:r>
              <a:rPr lang="en-US" altLang="zh-CN" sz="6000">
                <a:solidFill>
                  <a:schemeClr val="accent1">
                    <a:lumMod val="75000"/>
                  </a:schemeClr>
                </a:solidFill>
                <a:latin typeface="思源黑体 CN Bold" panose="020B0800000000000000" charset="-122"/>
                <a:ea typeface="思源黑体 CN Bold" panose="020B0800000000000000" charset="-122"/>
              </a:rPr>
              <a:t>01</a:t>
            </a:r>
            <a:endParaRPr lang="en-US" altLang="zh-CN" sz="6000">
              <a:solidFill>
                <a:schemeClr val="accent1">
                  <a:lumMod val="75000"/>
                </a:schemeClr>
              </a:solidFill>
              <a:latin typeface="思源黑体 CN Bold" panose="020B0800000000000000" charset="-122"/>
              <a:ea typeface="思源黑体 CN Bold" panose="020B0800000000000000" charset="-122"/>
            </a:endParaRPr>
          </a:p>
        </p:txBody>
      </p:sp>
      <p:sp>
        <p:nvSpPr>
          <p:cNvPr id="2" name="页脚占位符 1"/>
          <p:cNvSpPr>
            <a:spLocks noGrp="1"/>
          </p:cNvSpPr>
          <p:nvPr>
            <p:ph type="ftr" sz="quarter" idx="11"/>
          </p:nvPr>
        </p:nvSpPr>
        <p:spPr>
          <a:xfrm>
            <a:off x="4038599" y="6558064"/>
            <a:ext cx="4402667"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7" y="561166"/>
            <a:ext cx="8932387" cy="461665"/>
          </a:xfrm>
          <a:prstGeom prst="rect">
            <a:avLst/>
          </a:prstGeom>
          <a:noFill/>
        </p:spPr>
        <p:txBody>
          <a:bodyPr wrap="square" rtlCol="0">
            <a:spAutoFit/>
          </a:bodyPr>
          <a:lstStyle/>
          <a:p>
            <a:r>
              <a:rPr lang="en-US" altLang="zh-CN" sz="2400" dirty="0">
                <a:solidFill>
                  <a:schemeClr val="accent1">
                    <a:lumMod val="75000"/>
                  </a:schemeClr>
                </a:solidFill>
                <a:latin typeface="思源黑体 CN Bold" panose="020B0800000000000000" charset="-122"/>
                <a:ea typeface="思源黑体 CN Bold" panose="020B0800000000000000" charset="-122"/>
              </a:rPr>
              <a:t>1.1 </a:t>
            </a:r>
            <a:r>
              <a:rPr lang="zh-CN" altLang="en-US" sz="2400" dirty="0">
                <a:solidFill>
                  <a:schemeClr val="accent1">
                    <a:lumMod val="75000"/>
                  </a:schemeClr>
                </a:solidFill>
                <a:latin typeface="思源黑体 CN Bold" panose="020B0800000000000000" charset="-122"/>
                <a:ea typeface="思源黑体 CN Bold" panose="020B0800000000000000" charset="-122"/>
              </a:rPr>
              <a:t>今年</a:t>
            </a:r>
            <a:r>
              <a:rPr lang="en-US" altLang="zh-CN" sz="2400" dirty="0">
                <a:solidFill>
                  <a:schemeClr val="accent1">
                    <a:lumMod val="75000"/>
                  </a:schemeClr>
                </a:solidFill>
                <a:latin typeface="思源黑体 CN Bold" panose="020B0800000000000000" charset="-122"/>
                <a:ea typeface="思源黑体 CN Bold" panose="020B0800000000000000" charset="-122"/>
              </a:rPr>
              <a:t>7</a:t>
            </a:r>
            <a:r>
              <a:rPr lang="zh-CN" altLang="en-US" sz="2400" dirty="0">
                <a:solidFill>
                  <a:schemeClr val="accent1">
                    <a:lumMod val="75000"/>
                  </a:schemeClr>
                </a:solidFill>
                <a:latin typeface="思源黑体 CN Bold" panose="020B0800000000000000" charset="-122"/>
                <a:ea typeface="思源黑体 CN Bold" panose="020B0800000000000000" charset="-122"/>
              </a:rPr>
              <a:t>月中国鱼粉市场价格变化回顾</a:t>
            </a:r>
            <a:endParaRPr lang="zh-CN" altLang="en-US" sz="2400" dirty="0">
              <a:solidFill>
                <a:schemeClr val="accent1">
                  <a:lumMod val="75000"/>
                </a:schemeClr>
              </a:solidFill>
              <a:latin typeface="思源黑体 CN Bold" panose="020B0800000000000000" charset="-122"/>
              <a:ea typeface="思源黑体 CN Bold" panose="020B0800000000000000" charset="-122"/>
            </a:endParaRPr>
          </a:p>
        </p:txBody>
      </p:sp>
      <p:graphicFrame>
        <p:nvGraphicFramePr>
          <p:cNvPr id="3" name="表格 2"/>
          <p:cNvGraphicFramePr>
            <a:graphicFrameLocks noGrp="1"/>
          </p:cNvGraphicFramePr>
          <p:nvPr/>
        </p:nvGraphicFramePr>
        <p:xfrm>
          <a:off x="607397" y="1198278"/>
          <a:ext cx="10949792" cy="4451575"/>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822768"/>
                <a:gridCol w="1251268"/>
                <a:gridCol w="1261036"/>
                <a:gridCol w="1241500"/>
                <a:gridCol w="1273493"/>
                <a:gridCol w="1273493"/>
                <a:gridCol w="1111568"/>
                <a:gridCol w="1714666"/>
              </a:tblGrid>
              <a:tr h="520187">
                <a:tc>
                  <a:txBody>
                    <a:bodyPr/>
                    <a:lstStyle/>
                    <a:p>
                      <a:pPr algn="ctr"/>
                      <a:r>
                        <a:rPr lang="zh-CN" altLang="en-US" sz="1600" dirty="0">
                          <a:latin typeface="思源黑体 CN Normal" panose="020B0800000000000000" pitchFamily="34" charset="-122"/>
                          <a:ea typeface="思源黑体 CN Normal" panose="020B0800000000000000" pitchFamily="34" charset="-122"/>
                          <a:cs typeface="+mn-ea"/>
                          <a:sym typeface="+mn-lt"/>
                        </a:rPr>
                        <a:t>周</a:t>
                      </a:r>
                      <a:r>
                        <a:rPr lang="zh-CN" altLang="en-US" sz="1600" b="1" kern="1200" dirty="0">
                          <a:solidFill>
                            <a:schemeClr val="lt1"/>
                          </a:solidFill>
                          <a:latin typeface="思源黑体 CN Normal" panose="020B0800000000000000" pitchFamily="34" charset="-122"/>
                          <a:ea typeface="思源黑体 CN Normal" panose="020B0800000000000000" pitchFamily="34" charset="-122"/>
                          <a:cs typeface="+mn-ea"/>
                          <a:sym typeface="+mn-lt"/>
                        </a:rPr>
                        <a:t>序</a:t>
                      </a:r>
                      <a:endParaRPr lang="zh-CN" altLang="en-US" sz="1600" b="1" kern="1200" dirty="0">
                        <a:solidFill>
                          <a:schemeClr val="lt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第二十七周</a:t>
                      </a:r>
                      <a:endPar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第二十八周</a:t>
                      </a:r>
                      <a:endPar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第二十九周</a:t>
                      </a:r>
                      <a:endPar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第三十周</a:t>
                      </a:r>
                      <a:endPar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第三十一周</a:t>
                      </a:r>
                      <a:endPar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gridSpan="2">
                  <a:txBody>
                    <a:bodyPr/>
                    <a:lstStyle/>
                    <a:p>
                      <a:pPr algn="ctr"/>
                      <a:r>
                        <a:rPr lang="en-US" altLang="zh-CN"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2026</a:t>
                      </a:r>
                      <a:r>
                        <a:rPr lang="zh-CN" altLang="en-US"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年</a:t>
                      </a:r>
                      <a:r>
                        <a:rPr lang="en-US" altLang="zh-CN" sz="1600" b="1" kern="1200" dirty="0">
                          <a:solidFill>
                            <a:schemeClr val="bg1"/>
                          </a:solidFill>
                          <a:latin typeface="思源黑体 CN Normal" panose="020B0800000000000000" pitchFamily="34" charset="-122"/>
                          <a:ea typeface="思源黑体 CN Normal" panose="020B0800000000000000" pitchFamily="34" charset="-122"/>
                          <a:cs typeface="+mn-ea"/>
                          <a:sym typeface="+mn-lt"/>
                        </a:rPr>
                        <a:t>5</a:t>
                      </a:r>
                      <a:r>
                        <a:rPr lang="zh-CN" altLang="en-US" sz="1600" b="1" dirty="0">
                          <a:solidFill>
                            <a:schemeClr val="bg1"/>
                          </a:solidFill>
                          <a:latin typeface="思源黑体 CN Normal" panose="020B0800000000000000" pitchFamily="34" charset="-122"/>
                          <a:ea typeface="思源黑体 CN Normal" panose="020B0800000000000000" pitchFamily="34" charset="-122"/>
                          <a:cs typeface="+mn-ea"/>
                          <a:sym typeface="+mn-lt"/>
                        </a:rPr>
                        <a:t>月</a:t>
                      </a:r>
                      <a:endParaRPr lang="zh-CN" altLang="en-US" sz="1600" b="1" dirty="0">
                        <a:solidFill>
                          <a:schemeClr val="bg1"/>
                        </a:solidFill>
                        <a:latin typeface="思源黑体 CN Normal" panose="020B0800000000000000" pitchFamily="34" charset="-122"/>
                        <a:ea typeface="思源黑体 CN Normal" panose="020B0800000000000000" pitchFamily="34" charset="-122"/>
                        <a:cs typeface="+mn-ea"/>
                        <a:sym typeface="+mn-lt"/>
                      </a:endParaRPr>
                    </a:p>
                  </a:txBody>
                  <a:tcPr anchor="ctr" anchorCtr="1">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blipFill dpi="0" rotWithShape="1">
                      <a:blip r:embed="rId2"/>
                      <a:srcRect/>
                      <a:tile tx="0" ty="0" sx="100000" sy="100000" flip="none" algn="tl"/>
                    </a:blipFill>
                  </a:tcPr>
                </a:tc>
                <a:tc hMerge="1">
                  <a:tcPr/>
                </a:tc>
              </a:tr>
              <a:tr h="807251">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国内周价格（超级）</a:t>
                      </a:r>
                      <a:endParaRPr lang="en-US" altLang="zh-CN" sz="1400" dirty="0">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（元</a:t>
                      </a:r>
                      <a:r>
                        <a:rPr lang="en-US" altLang="zh-CN" sz="1400" dirty="0">
                          <a:latin typeface="思源黑体 CN Normal" panose="020B0800000000000000" pitchFamily="34" charset="-122"/>
                          <a:ea typeface="思源黑体 CN Normal" panose="020B0800000000000000" pitchFamily="34" charset="-122"/>
                          <a:cs typeface="+mn-ea"/>
                          <a:sym typeface="+mn-lt"/>
                        </a:rPr>
                        <a:t>/</a:t>
                      </a:r>
                      <a:r>
                        <a:rPr lang="zh-CN" altLang="en-US" sz="1400" dirty="0">
                          <a:latin typeface="思源黑体 CN Normal" panose="020B0800000000000000" pitchFamily="34" charset="-122"/>
                          <a:ea typeface="思源黑体 CN Normal" panose="020B0800000000000000" pitchFamily="34" charset="-122"/>
                          <a:cs typeface="+mn-ea"/>
                          <a:sym typeface="+mn-lt"/>
                        </a:rPr>
                        <a:t>吨）</a:t>
                      </a:r>
                      <a:endParaRPr lang="zh-CN" altLang="en-US" sz="1400" dirty="0">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23400-23500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23900-24000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23900-24000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23900-24000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23900-24000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月底报价</a:t>
                      </a:r>
                      <a:endParaRPr lang="en-US" altLang="zh-CN"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p>
                      <a:pPr algn="ctr"/>
                      <a:r>
                        <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（元</a:t>
                      </a:r>
                      <a:r>
                        <a:rPr lang="en-US" altLang="zh-CN"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a:t>
                      </a:r>
                      <a:r>
                        <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吨）</a:t>
                      </a:r>
                      <a:endPar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23900-24000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49818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涨跌幅</a:t>
                      </a:r>
                      <a:endParaRPr lang="en-US" altLang="zh-CN" sz="1400" dirty="0">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（元</a:t>
                      </a:r>
                      <a:r>
                        <a:rPr lang="en-US" altLang="zh-CN" sz="1400" dirty="0">
                          <a:latin typeface="思源黑体 CN Normal" panose="020B0800000000000000" pitchFamily="34" charset="-122"/>
                          <a:ea typeface="思源黑体 CN Normal" panose="020B0800000000000000" pitchFamily="34" charset="-122"/>
                          <a:cs typeface="+mn-ea"/>
                          <a:sym typeface="+mn-lt"/>
                        </a:rPr>
                        <a:t>/</a:t>
                      </a:r>
                      <a:r>
                        <a:rPr lang="zh-CN" altLang="en-US" sz="1400" dirty="0">
                          <a:latin typeface="思源黑体 CN Normal" panose="020B0800000000000000" pitchFamily="34" charset="-122"/>
                          <a:ea typeface="思源黑体 CN Normal" panose="020B0800000000000000" pitchFamily="34" charset="-122"/>
                          <a:cs typeface="+mn-ea"/>
                          <a:sym typeface="+mn-lt"/>
                        </a:rPr>
                        <a:t>吨）</a:t>
                      </a:r>
                      <a:endParaRPr lang="zh-CN" altLang="en-US" sz="1400" dirty="0">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tx1"/>
                          </a:solidFill>
                          <a:latin typeface="思源黑体 CN Normal" panose="020B0800000000000000" pitchFamily="34" charset="-122"/>
                          <a:ea typeface="思源黑体 CN Normal" panose="020B0800000000000000" pitchFamily="34" charset="-122"/>
                          <a:cs typeface="+mn-ea"/>
                          <a:sym typeface="+mn-lt"/>
                        </a:rPr>
                        <a:t>+500</a:t>
                      </a:r>
                      <a:endParaRPr lang="en-US" altLang="zh-CN" sz="1400" kern="1200" dirty="0">
                        <a:solidFill>
                          <a:schemeClr val="tx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月底涨跌幅</a:t>
                      </a:r>
                      <a:endParaRPr lang="en-US" altLang="zh-CN"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p>
                      <a:pPr marL="0" algn="ctr" defTabSz="914400" rtl="0" eaLnBrk="1" latinLnBrk="0" hangingPunct="1"/>
                      <a:r>
                        <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（元</a:t>
                      </a:r>
                      <a:r>
                        <a:rPr lang="en-US" altLang="zh-CN"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a:t>
                      </a:r>
                      <a:r>
                        <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吨）</a:t>
                      </a:r>
                      <a:endPar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tx1"/>
                          </a:solidFill>
                          <a:latin typeface="思源黑体 CN Normal" panose="020B0800000000000000" pitchFamily="34" charset="-122"/>
                          <a:ea typeface="思源黑体 CN Normal" panose="020B0800000000000000" pitchFamily="34" charset="-122"/>
                          <a:cs typeface="+mn-ea"/>
                          <a:sym typeface="+mn-lt"/>
                        </a:rPr>
                        <a:t>+1000</a:t>
                      </a:r>
                      <a:endParaRPr lang="en-US" altLang="zh-CN" sz="1400" kern="1200" dirty="0">
                        <a:solidFill>
                          <a:schemeClr val="tx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70332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国内周价格（普通）</a:t>
                      </a:r>
                      <a:endParaRPr lang="en-US" altLang="zh-CN" sz="1400" dirty="0">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（元</a:t>
                      </a:r>
                      <a:r>
                        <a:rPr lang="en-US" altLang="zh-CN" sz="1400" dirty="0">
                          <a:latin typeface="思源黑体 CN Normal" panose="020B0800000000000000" pitchFamily="34" charset="-122"/>
                          <a:ea typeface="思源黑体 CN Normal" panose="020B0800000000000000" pitchFamily="34" charset="-122"/>
                          <a:cs typeface="+mn-ea"/>
                          <a:sym typeface="+mn-lt"/>
                        </a:rPr>
                        <a:t>/</a:t>
                      </a:r>
                      <a:r>
                        <a:rPr lang="zh-CN" altLang="en-US" sz="1400" dirty="0">
                          <a:latin typeface="思源黑体 CN Normal" panose="020B0800000000000000" pitchFamily="34" charset="-122"/>
                          <a:ea typeface="思源黑体 CN Normal" panose="020B0800000000000000" pitchFamily="34" charset="-122"/>
                          <a:cs typeface="+mn-ea"/>
                          <a:sym typeface="+mn-lt"/>
                        </a:rPr>
                        <a:t>吨）</a:t>
                      </a:r>
                      <a:endParaRPr lang="zh-CN" altLang="en-US" sz="1400" dirty="0">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21900-22000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22400-22500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22400-22500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22400-22500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22400-22500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月底报价</a:t>
                      </a:r>
                      <a:endParaRPr lang="en-US" altLang="zh-CN"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p>
                      <a:pPr algn="ctr"/>
                      <a:r>
                        <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（元</a:t>
                      </a:r>
                      <a:r>
                        <a:rPr lang="en-US" altLang="zh-CN"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a:t>
                      </a:r>
                      <a:r>
                        <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吨）</a:t>
                      </a:r>
                      <a:endParaRPr lang="zh-CN" altLang="en-US" sz="14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22400-22500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49818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涨跌幅</a:t>
                      </a:r>
                      <a:endParaRPr lang="en-US" altLang="zh-CN" sz="1400" dirty="0">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（元</a:t>
                      </a:r>
                      <a:r>
                        <a:rPr lang="en-US" altLang="zh-CN" sz="1400" dirty="0">
                          <a:latin typeface="思源黑体 CN Normal" panose="020B0800000000000000" pitchFamily="34" charset="-122"/>
                          <a:ea typeface="思源黑体 CN Normal" panose="020B0800000000000000" pitchFamily="34" charset="-122"/>
                          <a:cs typeface="+mn-ea"/>
                          <a:sym typeface="+mn-lt"/>
                        </a:rPr>
                        <a:t>/</a:t>
                      </a:r>
                      <a:r>
                        <a:rPr lang="zh-CN" altLang="en-US" sz="1400" dirty="0">
                          <a:latin typeface="思源黑体 CN Normal" panose="020B0800000000000000" pitchFamily="34" charset="-122"/>
                          <a:ea typeface="思源黑体 CN Normal" panose="020B0800000000000000" pitchFamily="34" charset="-122"/>
                          <a:cs typeface="+mn-ea"/>
                          <a:sym typeface="+mn-lt"/>
                        </a:rPr>
                        <a:t>吨）</a:t>
                      </a:r>
                      <a:endParaRPr lang="zh-CN" altLang="en-US" sz="1400" dirty="0">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+500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月底涨跌幅</a:t>
                      </a:r>
                      <a:endParaRPr lang="en-US" altLang="zh-CN"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p>
                      <a:pPr marL="0" algn="ctr" defTabSz="914400" rtl="0" eaLnBrk="1" latinLnBrk="0" hangingPunct="1"/>
                      <a:r>
                        <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（元</a:t>
                      </a:r>
                      <a:r>
                        <a:rPr lang="en-US" altLang="zh-CN"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a:t>
                      </a:r>
                      <a:r>
                        <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rPr>
                        <a:t>吨）</a:t>
                      </a:r>
                      <a:endParaRPr lang="zh-CN" altLang="en-US" sz="1400" kern="1200" dirty="0">
                        <a:solidFill>
                          <a:schemeClr val="tx1">
                            <a:lumMod val="85000"/>
                            <a:lumOff val="15000"/>
                          </a:schemeClr>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+1000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60292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外盘周价格</a:t>
                      </a:r>
                      <a:endParaRPr lang="en-US" altLang="zh-CN" sz="1400" dirty="0">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（美元</a:t>
                      </a:r>
                      <a:r>
                        <a:rPr lang="en-US" altLang="zh-CN" sz="1400" dirty="0">
                          <a:latin typeface="思源黑体 CN Normal" panose="020B0800000000000000" pitchFamily="34" charset="-122"/>
                          <a:ea typeface="思源黑体 CN Normal" panose="020B0800000000000000" pitchFamily="34" charset="-122"/>
                          <a:cs typeface="+mn-ea"/>
                          <a:sym typeface="+mn-lt"/>
                        </a:rPr>
                        <a:t>/</a:t>
                      </a:r>
                      <a:r>
                        <a:rPr lang="zh-CN" altLang="en-US" sz="1400" dirty="0">
                          <a:latin typeface="思源黑体 CN Normal" panose="020B0800000000000000" pitchFamily="34" charset="-122"/>
                          <a:ea typeface="思源黑体 CN Normal" panose="020B0800000000000000" pitchFamily="34" charset="-122"/>
                          <a:cs typeface="+mn-ea"/>
                          <a:sym typeface="+mn-lt"/>
                        </a:rPr>
                        <a:t>吨）</a:t>
                      </a:r>
                      <a:endParaRPr lang="zh-CN" altLang="en-US" sz="1400" dirty="0">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CNF3100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CNF3100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CNF3200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CNF3300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CNF3700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月底报价</a:t>
                      </a:r>
                      <a:endPar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（元</a:t>
                      </a: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a:t>
                      </a:r>
                      <a:r>
                        <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吨）</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CNF3700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r h="781569">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涨跌幅</a:t>
                      </a:r>
                      <a:endParaRPr lang="en-US" altLang="zh-CN" sz="1400" dirty="0">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a:latin typeface="思源黑体 CN Normal" panose="020B0800000000000000" pitchFamily="34" charset="-122"/>
                          <a:ea typeface="思源黑体 CN Normal" panose="020B0800000000000000" pitchFamily="34" charset="-122"/>
                          <a:cs typeface="+mn-ea"/>
                          <a:sym typeface="+mn-lt"/>
                        </a:rPr>
                        <a:t>（美元</a:t>
                      </a:r>
                      <a:r>
                        <a:rPr lang="en-US" altLang="zh-CN" sz="1400" dirty="0">
                          <a:latin typeface="思源黑体 CN Normal" panose="020B0800000000000000" pitchFamily="34" charset="-122"/>
                          <a:ea typeface="思源黑体 CN Normal" panose="020B0800000000000000" pitchFamily="34" charset="-122"/>
                          <a:cs typeface="+mn-ea"/>
                          <a:sym typeface="+mn-lt"/>
                        </a:rPr>
                        <a:t>/</a:t>
                      </a:r>
                      <a:r>
                        <a:rPr lang="zh-CN" altLang="en-US" sz="1400" dirty="0">
                          <a:latin typeface="思源黑体 CN Normal" panose="020B0800000000000000" pitchFamily="34" charset="-122"/>
                          <a:ea typeface="思源黑体 CN Normal" panose="020B0800000000000000" pitchFamily="34" charset="-122"/>
                          <a:cs typeface="+mn-ea"/>
                          <a:sym typeface="+mn-lt"/>
                        </a:rPr>
                        <a:t>吨）</a:t>
                      </a:r>
                      <a:endParaRPr lang="zh-CN" altLang="en-US" sz="1400" dirty="0">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+100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+100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+100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+400</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月底涨跌幅</a:t>
                      </a:r>
                      <a:endPar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（元</a:t>
                      </a: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a:t>
                      </a:r>
                      <a:r>
                        <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吨）</a:t>
                      </a:r>
                      <a:endParaRPr lang="zh-CN" altLang="en-US"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rPr>
                        <a:t>+700</a:t>
                      </a:r>
                      <a:endParaRPr lang="en-US" altLang="zh-CN" sz="1400" kern="1200" dirty="0">
                        <a:solidFill>
                          <a:schemeClr val="dk1"/>
                        </a:solidFill>
                        <a:latin typeface="思源黑体 CN Normal" panose="020B0800000000000000" pitchFamily="34" charset="-122"/>
                        <a:ea typeface="思源黑体 CN Normal" panose="020B0800000000000000" pitchFamily="34" charset="-122"/>
                        <a:cs typeface="+mn-ea"/>
                        <a:sym typeface="+mn-lt"/>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矩形 5"/>
          <p:cNvSpPr/>
          <p:nvPr/>
        </p:nvSpPr>
        <p:spPr>
          <a:xfrm>
            <a:off x="479699" y="5676964"/>
            <a:ext cx="11232600" cy="705193"/>
          </a:xfrm>
          <a:prstGeom prst="rect">
            <a:avLst/>
          </a:prstGeom>
        </p:spPr>
        <p:txBody>
          <a:bodyPr wrap="square">
            <a:spAutoFit/>
          </a:bodyPr>
          <a:lstStyle/>
          <a:p>
            <a:pPr marL="285750" indent="-285750" algn="just">
              <a:lnSpc>
                <a:spcPct val="150000"/>
              </a:lnSpc>
              <a:buFont typeface="Wingdings" panose="05000000000000000000" pitchFamily="2" charset="2"/>
              <a:buChar char="n"/>
            </a:pPr>
            <a:r>
              <a:rPr lang="zh-CN" altLang="en-US" sz="1400" b="1" dirty="0">
                <a:latin typeface="思源黑体 CN Normal" panose="020B0800000000000000" pitchFamily="34" charset="-122"/>
                <a:ea typeface="思源黑体 CN Normal" panose="020B0800000000000000" pitchFamily="34" charset="-122"/>
              </a:rPr>
              <a:t>上图可见，截至</a:t>
            </a:r>
            <a:r>
              <a:rPr lang="en-US" altLang="zh-CN" sz="1400" b="1" dirty="0">
                <a:latin typeface="思源黑体 CN Normal" panose="020B0800000000000000" pitchFamily="34" charset="-122"/>
                <a:ea typeface="思源黑体 CN Normal" panose="020B0800000000000000" pitchFamily="34" charset="-122"/>
              </a:rPr>
              <a:t>2026</a:t>
            </a:r>
            <a:r>
              <a:rPr lang="zh-CN" altLang="en-US" sz="1400" b="1" dirty="0">
                <a:latin typeface="思源黑体 CN Normal" panose="020B0800000000000000" pitchFamily="34" charset="-122"/>
                <a:ea typeface="思源黑体 CN Normal" panose="020B0800000000000000" pitchFamily="34" charset="-122"/>
              </a:rPr>
              <a:t>年</a:t>
            </a:r>
            <a:r>
              <a:rPr lang="en-US" altLang="zh-CN" sz="1400" b="1" dirty="0">
                <a:latin typeface="思源黑体 CN Normal" panose="020B0800000000000000" pitchFamily="34" charset="-122"/>
                <a:ea typeface="思源黑体 CN Normal" panose="020B0800000000000000" pitchFamily="34" charset="-122"/>
              </a:rPr>
              <a:t>7</a:t>
            </a:r>
            <a:r>
              <a:rPr lang="zh-CN" altLang="en-US" sz="1400" b="1" dirty="0">
                <a:latin typeface="思源黑体 CN Normal" panose="020B0800000000000000" pitchFamily="34" charset="-122"/>
                <a:ea typeface="思源黑体 CN Normal" panose="020B0800000000000000" pitchFamily="34" charset="-122"/>
              </a:rPr>
              <a:t>月底，我国主要港口鱼粉报价在</a:t>
            </a:r>
            <a:r>
              <a:rPr lang="en-US" altLang="zh-CN" sz="1400" b="1" dirty="0">
                <a:latin typeface="思源黑体 CN Normal" panose="020B0800000000000000" pitchFamily="34" charset="-122"/>
                <a:ea typeface="思源黑体 CN Normal" panose="020B0800000000000000" pitchFamily="34" charset="-122"/>
              </a:rPr>
              <a:t>23900-24000</a:t>
            </a:r>
            <a:r>
              <a:rPr lang="zh-CN" altLang="en-US" sz="1400" b="1" dirty="0">
                <a:latin typeface="思源黑体 CN Normal" panose="020B0800000000000000" pitchFamily="34" charset="-122"/>
                <a:ea typeface="思源黑体 CN Normal" panose="020B0800000000000000" pitchFamily="34" charset="-122"/>
              </a:rPr>
              <a:t>元</a:t>
            </a:r>
            <a:r>
              <a:rPr lang="en-US" altLang="zh-CN" sz="1400" b="1" dirty="0">
                <a:latin typeface="思源黑体 CN Normal" panose="020B0800000000000000" pitchFamily="34" charset="-122"/>
                <a:ea typeface="思源黑体 CN Normal" panose="020B0800000000000000" pitchFamily="34" charset="-122"/>
              </a:rPr>
              <a:t>/</a:t>
            </a:r>
            <a:r>
              <a:rPr lang="zh-CN" altLang="en-US" sz="1400" b="1" dirty="0">
                <a:latin typeface="思源黑体 CN Normal" panose="020B0800000000000000" pitchFamily="34" charset="-122"/>
                <a:ea typeface="思源黑体 CN Normal" panose="020B0800000000000000" pitchFamily="34" charset="-122"/>
              </a:rPr>
              <a:t>吨（超级蒸气），月环比上调</a:t>
            </a:r>
            <a:r>
              <a:rPr lang="en-US" altLang="zh-CN" sz="1400" b="1" dirty="0">
                <a:latin typeface="思源黑体 CN Normal" panose="020B0800000000000000" pitchFamily="34" charset="-122"/>
                <a:ea typeface="思源黑体 CN Normal" panose="020B0800000000000000" pitchFamily="34" charset="-122"/>
              </a:rPr>
              <a:t>1000</a:t>
            </a:r>
            <a:r>
              <a:rPr lang="zh-CN" altLang="en-US" sz="1400" b="1" dirty="0">
                <a:latin typeface="思源黑体 CN Normal" panose="020B0800000000000000" pitchFamily="34" charset="-122"/>
                <a:ea typeface="思源黑体 CN Normal" panose="020B0800000000000000" pitchFamily="34" charset="-122"/>
              </a:rPr>
              <a:t>元</a:t>
            </a:r>
            <a:r>
              <a:rPr lang="en-US" altLang="zh-CN" sz="1400" b="1" dirty="0">
                <a:latin typeface="思源黑体 CN Normal" panose="020B0800000000000000" pitchFamily="34" charset="-122"/>
                <a:ea typeface="思源黑体 CN Normal" panose="020B0800000000000000" pitchFamily="34" charset="-122"/>
              </a:rPr>
              <a:t>/</a:t>
            </a:r>
            <a:r>
              <a:rPr lang="zh-CN" altLang="en-US" sz="1400" b="1" dirty="0">
                <a:latin typeface="思源黑体 CN Normal" panose="020B0800000000000000" pitchFamily="34" charset="-122"/>
                <a:ea typeface="思源黑体 CN Normal" panose="020B0800000000000000" pitchFamily="34" charset="-122"/>
              </a:rPr>
              <a:t>吨；普通级鱼粉报价在</a:t>
            </a:r>
            <a:r>
              <a:rPr lang="en-US" altLang="zh-CN" sz="1400" b="1" dirty="0">
                <a:latin typeface="思源黑体 CN Normal" panose="020B0800000000000000" pitchFamily="34" charset="-122"/>
                <a:ea typeface="思源黑体 CN Normal" panose="020B0800000000000000" pitchFamily="34" charset="-122"/>
              </a:rPr>
              <a:t>22400-22500</a:t>
            </a:r>
            <a:r>
              <a:rPr lang="zh-CN" altLang="en-US" sz="1400" b="1" dirty="0">
                <a:latin typeface="思源黑体 CN Normal" panose="020B0800000000000000" pitchFamily="34" charset="-122"/>
                <a:ea typeface="思源黑体 CN Normal" panose="020B0800000000000000" pitchFamily="34" charset="-122"/>
              </a:rPr>
              <a:t>元</a:t>
            </a:r>
            <a:r>
              <a:rPr lang="en-US" altLang="zh-CN" sz="1400" b="1" dirty="0">
                <a:latin typeface="思源黑体 CN Normal" panose="020B0800000000000000" pitchFamily="34" charset="-122"/>
                <a:ea typeface="思源黑体 CN Normal" panose="020B0800000000000000" pitchFamily="34" charset="-122"/>
              </a:rPr>
              <a:t>/</a:t>
            </a:r>
            <a:r>
              <a:rPr lang="zh-CN" altLang="en-US" sz="1400" b="1" dirty="0">
                <a:latin typeface="思源黑体 CN Normal" panose="020B0800000000000000" pitchFamily="34" charset="-122"/>
                <a:ea typeface="思源黑体 CN Normal" panose="020B0800000000000000" pitchFamily="34" charset="-122"/>
              </a:rPr>
              <a:t>吨，月环比上调</a:t>
            </a:r>
            <a:r>
              <a:rPr lang="en-US" altLang="zh-CN" sz="1400" b="1" dirty="0">
                <a:latin typeface="思源黑体 CN Normal" panose="020B0800000000000000" pitchFamily="34" charset="-122"/>
                <a:ea typeface="思源黑体 CN Normal" panose="020B0800000000000000" pitchFamily="34" charset="-122"/>
              </a:rPr>
              <a:t>1000</a:t>
            </a:r>
            <a:r>
              <a:rPr lang="zh-CN" altLang="en-US" sz="1400" b="1" dirty="0">
                <a:latin typeface="思源黑体 CN Normal" panose="020B0800000000000000" pitchFamily="34" charset="-122"/>
                <a:ea typeface="思源黑体 CN Normal" panose="020B0800000000000000" pitchFamily="34" charset="-122"/>
              </a:rPr>
              <a:t>元</a:t>
            </a:r>
            <a:r>
              <a:rPr lang="en-US" altLang="zh-CN" sz="1400" b="1" dirty="0">
                <a:latin typeface="思源黑体 CN Normal" panose="020B0800000000000000" pitchFamily="34" charset="-122"/>
                <a:ea typeface="思源黑体 CN Normal" panose="020B0800000000000000" pitchFamily="34" charset="-122"/>
              </a:rPr>
              <a:t>/</a:t>
            </a:r>
            <a:r>
              <a:rPr lang="zh-CN" altLang="en-US" sz="1400" b="1" dirty="0">
                <a:latin typeface="思源黑体 CN Normal" panose="020B0800000000000000" pitchFamily="34" charset="-122"/>
                <a:ea typeface="思源黑体 CN Normal" panose="020B0800000000000000" pitchFamily="34" charset="-122"/>
              </a:rPr>
              <a:t>吨；秘鲁鱼粉本季预售参考报价在</a:t>
            </a:r>
            <a:r>
              <a:rPr lang="en-US" altLang="zh-CN" sz="1400" b="1" dirty="0">
                <a:latin typeface="思源黑体 CN Normal" panose="020B0800000000000000" pitchFamily="34" charset="-122"/>
                <a:ea typeface="思源黑体 CN Normal" panose="020B0800000000000000" pitchFamily="34" charset="-122"/>
              </a:rPr>
              <a:t>CNF3700</a:t>
            </a:r>
            <a:r>
              <a:rPr lang="zh-CN" altLang="en-US" sz="1400" b="1" dirty="0">
                <a:latin typeface="思源黑体 CN Normal" panose="020B0800000000000000" pitchFamily="34" charset="-122"/>
                <a:ea typeface="思源黑体 CN Normal" panose="020B0800000000000000" pitchFamily="34" charset="-122"/>
              </a:rPr>
              <a:t>美元</a:t>
            </a:r>
            <a:r>
              <a:rPr lang="en-US" altLang="zh-CN" sz="1400" b="1" dirty="0">
                <a:latin typeface="思源黑体 CN Normal" panose="020B0800000000000000" pitchFamily="34" charset="-122"/>
                <a:ea typeface="思源黑体 CN Normal" panose="020B0800000000000000" pitchFamily="34" charset="-122"/>
              </a:rPr>
              <a:t>/</a:t>
            </a:r>
            <a:r>
              <a:rPr lang="zh-CN" altLang="en-US" sz="1400" b="1" dirty="0">
                <a:latin typeface="思源黑体 CN Normal" panose="020B0800000000000000" pitchFamily="34" charset="-122"/>
                <a:ea typeface="思源黑体 CN Normal" panose="020B0800000000000000" pitchFamily="34" charset="-122"/>
              </a:rPr>
              <a:t>吨（超级蒸气），月环比上调</a:t>
            </a:r>
            <a:r>
              <a:rPr lang="en-US" altLang="zh-CN" sz="1400" b="1" dirty="0">
                <a:latin typeface="思源黑体 CN Normal" panose="020B0800000000000000" pitchFamily="34" charset="-122"/>
                <a:ea typeface="思源黑体 CN Normal" panose="020B0800000000000000" pitchFamily="34" charset="-122"/>
              </a:rPr>
              <a:t>700</a:t>
            </a:r>
            <a:r>
              <a:rPr lang="zh-CN" altLang="en-US" sz="1400" b="1" dirty="0">
                <a:latin typeface="思源黑体 CN Normal" panose="020B0800000000000000" pitchFamily="34" charset="-122"/>
                <a:ea typeface="思源黑体 CN Normal" panose="020B0800000000000000" pitchFamily="34" charset="-122"/>
              </a:rPr>
              <a:t>美元</a:t>
            </a:r>
            <a:r>
              <a:rPr lang="en-US" altLang="zh-CN" sz="1400" b="1" dirty="0">
                <a:latin typeface="思源黑体 CN Normal" panose="020B0800000000000000" pitchFamily="34" charset="-122"/>
                <a:ea typeface="思源黑体 CN Normal" panose="020B0800000000000000" pitchFamily="34" charset="-122"/>
              </a:rPr>
              <a:t>/</a:t>
            </a:r>
            <a:r>
              <a:rPr lang="zh-CN" altLang="en-US" sz="1400" b="1" dirty="0">
                <a:latin typeface="思源黑体 CN Normal" panose="020B0800000000000000" pitchFamily="34" charset="-122"/>
                <a:ea typeface="思源黑体 CN Normal" panose="020B0800000000000000" pitchFamily="34" charset="-122"/>
              </a:rPr>
              <a:t>吨。</a:t>
            </a:r>
            <a:endParaRPr lang="zh-CN" altLang="en-US" sz="1400" b="1" dirty="0">
              <a:latin typeface="思源黑体 CN Normal" panose="020B0800000000000000" pitchFamily="34" charset="-122"/>
              <a:ea typeface="思源黑体 CN Normal" panose="020B0800000000000000" pitchFamily="34" charset="-122"/>
            </a:endParaRPr>
          </a:p>
        </p:txBody>
      </p:sp>
      <p:sp>
        <p:nvSpPr>
          <p:cNvPr id="4" name="页脚占位符 3"/>
          <p:cNvSpPr>
            <a:spLocks noGrp="1"/>
          </p:cNvSpPr>
          <p:nvPr>
            <p:ph type="ftr" sz="quarter" idx="11"/>
          </p:nvPr>
        </p:nvSpPr>
        <p:spPr>
          <a:xfrm>
            <a:off x="4038599" y="6558064"/>
            <a:ext cx="4368421"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7" y="561166"/>
            <a:ext cx="8932387" cy="461665"/>
          </a:xfrm>
          <a:prstGeom prst="rect">
            <a:avLst/>
          </a:prstGeom>
          <a:noFill/>
        </p:spPr>
        <p:txBody>
          <a:bodyPr wrap="square" rtlCol="0">
            <a:spAutoFit/>
          </a:bodyPr>
          <a:lstStyle/>
          <a:p>
            <a:r>
              <a:rPr lang="en-US" altLang="zh-CN" sz="2400" dirty="0">
                <a:solidFill>
                  <a:schemeClr val="accent1">
                    <a:lumMod val="75000"/>
                  </a:schemeClr>
                </a:solidFill>
                <a:latin typeface="思源黑体 CN Bold" panose="020B0800000000000000" charset="-122"/>
                <a:ea typeface="思源黑体 CN Bold" panose="020B0800000000000000" charset="-122"/>
              </a:rPr>
              <a:t>1.2 </a:t>
            </a:r>
            <a:r>
              <a:rPr lang="zh-CN" altLang="en-US" sz="2400" dirty="0">
                <a:solidFill>
                  <a:schemeClr val="accent1">
                    <a:lumMod val="75000"/>
                  </a:schemeClr>
                </a:solidFill>
                <a:latin typeface="思源黑体 CN Bold" panose="020B0800000000000000" charset="-122"/>
                <a:ea typeface="思源黑体 CN Bold" panose="020B0800000000000000" charset="-122"/>
              </a:rPr>
              <a:t>今年</a:t>
            </a:r>
            <a:r>
              <a:rPr lang="en-US" altLang="zh-CN" sz="2400" dirty="0">
                <a:solidFill>
                  <a:schemeClr val="accent1">
                    <a:lumMod val="75000"/>
                  </a:schemeClr>
                </a:solidFill>
                <a:latin typeface="思源黑体 CN Bold" panose="020B0800000000000000" charset="-122"/>
                <a:ea typeface="思源黑体 CN Bold" panose="020B0800000000000000" charset="-122"/>
              </a:rPr>
              <a:t>7</a:t>
            </a:r>
            <a:r>
              <a:rPr lang="zh-CN" altLang="en-US" sz="2400" dirty="0">
                <a:solidFill>
                  <a:schemeClr val="accent1">
                    <a:lumMod val="75000"/>
                  </a:schemeClr>
                </a:solidFill>
                <a:latin typeface="思源黑体 CN Bold" panose="020B0800000000000000" charset="-122"/>
                <a:ea typeface="思源黑体 CN Bold" panose="020B0800000000000000" charset="-122"/>
              </a:rPr>
              <a:t>月以来中国鱼粉市场重点回顾</a:t>
            </a:r>
            <a:endParaRPr lang="zh-CN" altLang="en-US" sz="2400" dirty="0">
              <a:solidFill>
                <a:schemeClr val="accent1">
                  <a:lumMod val="75000"/>
                </a:schemeClr>
              </a:solidFill>
              <a:latin typeface="思源黑体 CN Bold" panose="020B0800000000000000" charset="-122"/>
              <a:ea typeface="思源黑体 CN Bold" panose="020B0800000000000000" charset="-122"/>
            </a:endParaRPr>
          </a:p>
        </p:txBody>
      </p:sp>
      <p:sp>
        <p:nvSpPr>
          <p:cNvPr id="3" name="文本占位符 3"/>
          <p:cNvSpPr txBox="1"/>
          <p:nvPr/>
        </p:nvSpPr>
        <p:spPr>
          <a:xfrm>
            <a:off x="607397" y="1527606"/>
            <a:ext cx="5215061" cy="4615815"/>
          </a:xfrm>
          <a:prstGeom prst="rect">
            <a:avLst/>
          </a:prstGeom>
          <a:noFill/>
        </p:spPr>
        <p:txBody>
          <a:bodyPr wrap="square" rtlCol="0">
            <a:spAutoFit/>
          </a:bodyPr>
          <a:lstStyle>
            <a:defPPr>
              <a:defRPr lang="zh-CN"/>
            </a:defPPr>
            <a:lvl1pPr marR="0" lvl="0" indent="0" algn="just" defTabSz="914400" fontAlgn="auto">
              <a:lnSpc>
                <a:spcPct val="130000"/>
              </a:lnSpc>
              <a:spcBef>
                <a:spcPts val="0"/>
              </a:spcBef>
              <a:spcAft>
                <a:spcPts val="0"/>
              </a:spcAft>
              <a:buClrTx/>
              <a:buSzTx/>
              <a:buFontTx/>
              <a:buNone/>
              <a:defRPr kumimoji="0" sz="1300" b="0" i="0" u="none" strike="noStrike" cap="none" spc="0" normalizeH="0" baseline="0">
                <a:ln>
                  <a:noFill/>
                </a:ln>
                <a:solidFill>
                  <a:srgbClr val="000000"/>
                </a:solidFill>
                <a:effectLst/>
                <a:uLnTx/>
                <a:uFillTx/>
                <a:cs typeface="+mn-ea"/>
              </a:defRPr>
            </a:lvl1pPr>
            <a:lvl2pPr defTabSz="914400"/>
            <a:lvl3pPr defTabSz="914400"/>
            <a:lvl4pPr defTabSz="914400"/>
            <a:lvl5pPr defTabSz="914400"/>
            <a:lvl6pPr defTabSz="914400"/>
            <a:lvl7pPr defTabSz="914400"/>
            <a:lvl8pPr defTabSz="914400"/>
            <a:lvl9pPr defTabSz="914400"/>
          </a:lstStyle>
          <a:p>
            <a:pPr marL="285750" lvl="0" indent="-285750">
              <a:lnSpc>
                <a:spcPct val="150000"/>
              </a:lnSpc>
              <a:buFont typeface="Wingdings" panose="05000000000000000000" pitchFamily="2" charset="2"/>
              <a:buChar char="n"/>
            </a:pPr>
            <a:r>
              <a:rPr lang="zh-CN" altLang="en-US" sz="1400" dirty="0">
                <a:latin typeface="思源黑体 CN Normal" panose="020B0800000000000000" pitchFamily="34" charset="-122"/>
                <a:ea typeface="思源黑体 CN Normal" panose="020B0800000000000000" pitchFamily="34" charset="-122"/>
              </a:rPr>
              <a:t>秘鲁市场：</a:t>
            </a:r>
            <a:r>
              <a:rPr lang="zh-CN" altLang="zh-CN" sz="1400" dirty="0">
                <a:latin typeface="思源黑体 CN Normal" panose="020B0800000000000000" pitchFamily="34" charset="-122"/>
                <a:ea typeface="思源黑体 CN Normal" panose="020B0800000000000000" pitchFamily="34" charset="-122"/>
              </a:rPr>
              <a:t>截至今</a:t>
            </a:r>
            <a:r>
              <a:rPr lang="zh-CN" altLang="en-US" sz="1400" dirty="0">
                <a:latin typeface="思源黑体 CN Normal" panose="020B0800000000000000" pitchFamily="34" charset="-122"/>
                <a:ea typeface="思源黑体 CN Normal" panose="020B0800000000000000" pitchFamily="34" charset="-122"/>
              </a:rPr>
              <a:t>年</a:t>
            </a:r>
            <a:r>
              <a:rPr lang="en-US" altLang="zh-CN" sz="1400" dirty="0">
                <a:latin typeface="思源黑体 CN Normal" panose="020B0800000000000000" pitchFamily="34" charset="-122"/>
                <a:ea typeface="思源黑体 CN Normal" panose="020B0800000000000000" pitchFamily="34" charset="-122"/>
              </a:rPr>
              <a:t>7</a:t>
            </a:r>
            <a:r>
              <a:rPr lang="zh-CN" altLang="zh-CN" sz="1400" dirty="0">
                <a:latin typeface="思源黑体 CN Normal" panose="020B0800000000000000" pitchFamily="34" charset="-122"/>
                <a:ea typeface="思源黑体 CN Normal" panose="020B0800000000000000" pitchFamily="34" charset="-122"/>
              </a:rPr>
              <a:t>月底秘鲁超级蒸气鱼粉</a:t>
            </a:r>
            <a:r>
              <a:rPr lang="zh-CN" altLang="en-US" sz="1400" dirty="0">
                <a:latin typeface="思源黑体 CN Normal" panose="020B0800000000000000" pitchFamily="34" charset="-122"/>
                <a:ea typeface="思源黑体 CN Normal" panose="020B0800000000000000" pitchFamily="34" charset="-122"/>
              </a:rPr>
              <a:t>本季预售</a:t>
            </a:r>
            <a:r>
              <a:rPr lang="zh-CN" altLang="zh-CN" sz="1400" dirty="0">
                <a:latin typeface="思源黑体 CN Normal" panose="020B0800000000000000" pitchFamily="34" charset="-122"/>
                <a:ea typeface="思源黑体 CN Normal" panose="020B0800000000000000" pitchFamily="34" charset="-122"/>
              </a:rPr>
              <a:t>参考报价在</a:t>
            </a:r>
            <a:r>
              <a:rPr lang="en-US" altLang="zh-CN" sz="1400" dirty="0">
                <a:latin typeface="思源黑体 CN Normal" panose="020B0800000000000000" pitchFamily="34" charset="-122"/>
                <a:ea typeface="思源黑体 CN Normal" panose="020B0800000000000000" pitchFamily="34" charset="-122"/>
              </a:rPr>
              <a:t>CNF3700</a:t>
            </a:r>
            <a:r>
              <a:rPr lang="zh-CN" altLang="zh-CN" sz="1400" dirty="0">
                <a:latin typeface="思源黑体 CN Normal" panose="020B0800000000000000" pitchFamily="34" charset="-122"/>
                <a:ea typeface="思源黑体 CN Normal" panose="020B0800000000000000" pitchFamily="34" charset="-122"/>
              </a:rPr>
              <a:t>美元</a:t>
            </a:r>
            <a:r>
              <a:rPr lang="en-US" altLang="zh-CN" sz="1400" dirty="0">
                <a:latin typeface="思源黑体 CN Normal" panose="020B0800000000000000" pitchFamily="34" charset="-122"/>
                <a:ea typeface="思源黑体 CN Normal" panose="020B0800000000000000" pitchFamily="34" charset="-122"/>
              </a:rPr>
              <a:t>/</a:t>
            </a:r>
            <a:r>
              <a:rPr lang="zh-CN" altLang="zh-CN" sz="1400" dirty="0">
                <a:latin typeface="思源黑体 CN Normal" panose="020B0800000000000000" pitchFamily="34" charset="-122"/>
                <a:ea typeface="思源黑体 CN Normal" panose="020B0800000000000000" pitchFamily="34" charset="-122"/>
              </a:rPr>
              <a:t>吨，</a:t>
            </a:r>
            <a:r>
              <a:rPr lang="zh-CN" altLang="en-US" sz="1400" dirty="0">
                <a:latin typeface="思源黑体 CN Normal" panose="020B0800000000000000" pitchFamily="34" charset="-122"/>
                <a:ea typeface="思源黑体 CN Normal" panose="020B0800000000000000" pitchFamily="34" charset="-122"/>
              </a:rPr>
              <a:t>月环比上调</a:t>
            </a:r>
            <a:r>
              <a:rPr lang="en-US" altLang="zh-CN" sz="1400" dirty="0">
                <a:latin typeface="思源黑体 CN Normal" panose="020B0800000000000000" pitchFamily="34" charset="-122"/>
                <a:ea typeface="思源黑体 CN Normal" panose="020B0800000000000000" pitchFamily="34" charset="-122"/>
              </a:rPr>
              <a:t>700</a:t>
            </a:r>
            <a:r>
              <a:rPr lang="zh-CN" altLang="en-US" sz="1400" dirty="0">
                <a:latin typeface="思源黑体 CN Normal" panose="020B0800000000000000" pitchFamily="34" charset="-122"/>
                <a:ea typeface="思源黑体 CN Normal" panose="020B0800000000000000" pitchFamily="34" charset="-122"/>
              </a:rPr>
              <a:t>美元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a:t>
            </a:r>
            <a:r>
              <a:rPr lang="zh-CN" altLang="zh-CN" sz="1400" dirty="0">
                <a:latin typeface="思源黑体 CN Normal" panose="020B0800000000000000" pitchFamily="34" charset="-122"/>
                <a:ea typeface="思源黑体 CN Normal" panose="020B0800000000000000" pitchFamily="34" charset="-122"/>
              </a:rPr>
              <a:t>较</a:t>
            </a:r>
            <a:r>
              <a:rPr lang="en-US" altLang="zh-CN" sz="1400" dirty="0">
                <a:latin typeface="思源黑体 CN Normal" panose="020B0800000000000000" pitchFamily="34" charset="-122"/>
                <a:ea typeface="思源黑体 CN Normal" panose="020B0800000000000000" pitchFamily="34" charset="-122"/>
              </a:rPr>
              <a:t>2025</a:t>
            </a:r>
            <a:r>
              <a:rPr lang="zh-CN" altLang="zh-CN" sz="1400" dirty="0">
                <a:latin typeface="思源黑体 CN Normal" panose="020B0800000000000000" pitchFamily="34" charset="-122"/>
                <a:ea typeface="思源黑体 CN Normal" panose="020B0800000000000000" pitchFamily="34" charset="-122"/>
              </a:rPr>
              <a:t>年</a:t>
            </a:r>
            <a:r>
              <a:rPr lang="zh-CN" altLang="en-US" sz="1400" dirty="0">
                <a:latin typeface="思源黑体 CN Normal" panose="020B0800000000000000" pitchFamily="34" charset="-122"/>
                <a:ea typeface="思源黑体 CN Normal" panose="020B0800000000000000" pitchFamily="34" charset="-122"/>
              </a:rPr>
              <a:t>同期上调</a:t>
            </a:r>
            <a:r>
              <a:rPr lang="en-US" altLang="zh-CN" sz="1400" dirty="0">
                <a:latin typeface="思源黑体 CN Normal" panose="020B0800000000000000" pitchFamily="34" charset="-122"/>
                <a:ea typeface="思源黑体 CN Normal" panose="020B0800000000000000" pitchFamily="34" charset="-122"/>
              </a:rPr>
              <a:t>1850</a:t>
            </a:r>
            <a:r>
              <a:rPr lang="zh-CN" altLang="zh-CN" sz="1400" dirty="0">
                <a:latin typeface="思源黑体 CN Normal" panose="020B0800000000000000" pitchFamily="34" charset="-122"/>
                <a:ea typeface="思源黑体 CN Normal" panose="020B0800000000000000" pitchFamily="34" charset="-122"/>
              </a:rPr>
              <a:t>美元</a:t>
            </a:r>
            <a:r>
              <a:rPr lang="en-US" altLang="zh-CN" sz="1400" dirty="0">
                <a:latin typeface="思源黑体 CN Normal" panose="020B0800000000000000" pitchFamily="34" charset="-122"/>
                <a:ea typeface="思源黑体 CN Normal" panose="020B0800000000000000" pitchFamily="34" charset="-122"/>
              </a:rPr>
              <a:t>/</a:t>
            </a:r>
            <a:r>
              <a:rPr lang="zh-CN" altLang="zh-CN" sz="1400" dirty="0">
                <a:latin typeface="思源黑体 CN Normal" panose="020B0800000000000000" pitchFamily="34" charset="-122"/>
                <a:ea typeface="思源黑体 CN Normal" panose="020B0800000000000000" pitchFamily="34" charset="-122"/>
              </a:rPr>
              <a:t>吨</a:t>
            </a:r>
            <a:r>
              <a:rPr lang="zh-CN" altLang="en-US" sz="1400" dirty="0">
                <a:latin typeface="思源黑体 CN Normal" panose="020B0800000000000000" pitchFamily="34" charset="-122"/>
                <a:ea typeface="思源黑体 CN Normal" panose="020B0800000000000000" pitchFamily="34" charset="-122"/>
              </a:rPr>
              <a:t>；</a:t>
            </a:r>
            <a:r>
              <a:rPr lang="zh-CN" altLang="en-US" sz="1400" u="sng" dirty="0">
                <a:latin typeface="思源黑体 CN Normal" panose="020B0800000000000000" pitchFamily="34" charset="-122"/>
                <a:ea typeface="思源黑体 CN Normal" panose="020B0800000000000000" pitchFamily="34" charset="-122"/>
              </a:rPr>
              <a:t>进入</a:t>
            </a:r>
            <a:r>
              <a:rPr lang="en-US" altLang="zh-CN" sz="1400" u="sng" dirty="0">
                <a:latin typeface="思源黑体 CN Normal" panose="020B0800000000000000" pitchFamily="34" charset="-122"/>
                <a:ea typeface="思源黑体 CN Normal" panose="020B0800000000000000" pitchFamily="34" charset="-122"/>
              </a:rPr>
              <a:t>8</a:t>
            </a:r>
            <a:r>
              <a:rPr lang="zh-CN" altLang="en-US" sz="1400" u="sng" dirty="0">
                <a:latin typeface="思源黑体 CN Normal" panose="020B0800000000000000" pitchFamily="34" charset="-122"/>
                <a:ea typeface="思源黑体 CN Normal" panose="020B0800000000000000" pitchFamily="34" charset="-122"/>
              </a:rPr>
              <a:t>月以后，当前超级蒸气鱼粉本季预售参考报价在</a:t>
            </a:r>
            <a:r>
              <a:rPr lang="en-US" altLang="zh-CN" sz="1400" u="sng" dirty="0">
                <a:latin typeface="思源黑体 CN Normal" panose="020B0800000000000000" pitchFamily="34" charset="-122"/>
                <a:ea typeface="思源黑体 CN Normal" panose="020B0800000000000000" pitchFamily="34" charset="-122"/>
              </a:rPr>
              <a:t>CNF3700</a:t>
            </a:r>
            <a:r>
              <a:rPr lang="zh-CN" altLang="en-US" sz="1400" u="sng" dirty="0">
                <a:latin typeface="思源黑体 CN Normal" panose="020B0800000000000000" pitchFamily="34" charset="-122"/>
                <a:ea typeface="思源黑体 CN Normal" panose="020B0800000000000000" pitchFamily="34" charset="-122"/>
              </a:rPr>
              <a:t>美元</a:t>
            </a:r>
            <a:r>
              <a:rPr lang="en-US" altLang="zh-CN" sz="1400" u="sng" dirty="0">
                <a:latin typeface="思源黑体 CN Normal" panose="020B0800000000000000" pitchFamily="34" charset="-122"/>
                <a:ea typeface="思源黑体 CN Normal" panose="020B0800000000000000" pitchFamily="34" charset="-122"/>
              </a:rPr>
              <a:t>/</a:t>
            </a:r>
            <a:r>
              <a:rPr lang="zh-CN" altLang="en-US" sz="1400" u="sng" dirty="0">
                <a:latin typeface="思源黑体 CN Normal" panose="020B0800000000000000" pitchFamily="34" charset="-122"/>
                <a:ea typeface="思源黑体 CN Normal" panose="020B0800000000000000" pitchFamily="34" charset="-122"/>
              </a:rPr>
              <a:t>吨，和</a:t>
            </a:r>
            <a:r>
              <a:rPr lang="en-US" altLang="zh-CN" sz="1400" u="sng" dirty="0">
                <a:latin typeface="思源黑体 CN Normal" panose="020B0800000000000000" pitchFamily="34" charset="-122"/>
                <a:ea typeface="思源黑体 CN Normal" panose="020B0800000000000000" pitchFamily="34" charset="-122"/>
              </a:rPr>
              <a:t>7</a:t>
            </a:r>
            <a:r>
              <a:rPr lang="zh-CN" altLang="en-US" sz="1400" u="sng" dirty="0">
                <a:latin typeface="思源黑体 CN Normal" panose="020B0800000000000000" pitchFamily="34" charset="-122"/>
                <a:ea typeface="思源黑体 CN Normal" panose="020B0800000000000000" pitchFamily="34" charset="-122"/>
              </a:rPr>
              <a:t>月底基本持平。</a:t>
            </a:r>
            <a:endParaRPr lang="en-US" altLang="zh-CN" sz="1400" u="sng" dirty="0">
              <a:latin typeface="思源黑体 CN Normal" panose="020B0800000000000000" pitchFamily="34" charset="-122"/>
              <a:ea typeface="思源黑体 CN Normal" panose="020B0800000000000000" pitchFamily="34" charset="-122"/>
            </a:endParaRPr>
          </a:p>
          <a:p>
            <a:pPr marL="285750" lvl="0" indent="-285750">
              <a:lnSpc>
                <a:spcPct val="150000"/>
              </a:lnSpc>
              <a:buFont typeface="Wingdings" panose="05000000000000000000" pitchFamily="2" charset="2"/>
              <a:buChar char="n"/>
            </a:pPr>
            <a:endParaRPr lang="en-US" altLang="zh-CN" sz="1400" u="sng" dirty="0">
              <a:latin typeface="思源黑体 CN Normal" panose="020B0800000000000000" pitchFamily="34" charset="-122"/>
              <a:ea typeface="思源黑体 CN Normal" panose="020B0800000000000000" pitchFamily="34" charset="-122"/>
            </a:endParaRPr>
          </a:p>
          <a:p>
            <a:pPr marL="285750" indent="-285750">
              <a:lnSpc>
                <a:spcPct val="150000"/>
              </a:lnSpc>
              <a:buFont typeface="Wingdings" panose="05000000000000000000" pitchFamily="2" charset="2"/>
              <a:buChar char="n"/>
            </a:pPr>
            <a:r>
              <a:rPr lang="zh-CN" altLang="en-US" sz="1400" dirty="0">
                <a:latin typeface="思源黑体 CN Normal" panose="020B0800000000000000" pitchFamily="34" charset="-122"/>
                <a:ea typeface="思源黑体 CN Normal" panose="020B0800000000000000" pitchFamily="34" charset="-122"/>
              </a:rPr>
              <a:t>国内市场：</a:t>
            </a:r>
            <a:r>
              <a:rPr lang="zh-CN" altLang="zh-CN" sz="1400" dirty="0">
                <a:latin typeface="思源黑体 CN Normal" panose="020B0800000000000000" pitchFamily="34" charset="-122"/>
                <a:ea typeface="思源黑体 CN Normal" panose="020B0800000000000000" pitchFamily="34" charset="-122"/>
              </a:rPr>
              <a:t>截至今年</a:t>
            </a:r>
            <a:r>
              <a:rPr lang="en-US" altLang="zh-CN" sz="1400" dirty="0">
                <a:latin typeface="思源黑体 CN Normal" panose="020B0800000000000000" pitchFamily="34" charset="-122"/>
                <a:ea typeface="思源黑体 CN Normal" panose="020B0800000000000000" pitchFamily="34" charset="-122"/>
              </a:rPr>
              <a:t>7</a:t>
            </a:r>
            <a:r>
              <a:rPr lang="zh-CN" altLang="zh-CN" sz="1400" dirty="0">
                <a:latin typeface="思源黑体 CN Normal" panose="020B0800000000000000" pitchFamily="34" charset="-122"/>
                <a:ea typeface="思源黑体 CN Normal" panose="020B0800000000000000" pitchFamily="34" charset="-122"/>
              </a:rPr>
              <a:t>月底我国主要港口超级蒸气鱼粉</a:t>
            </a:r>
            <a:r>
              <a:rPr lang="zh-CN" altLang="en-US" sz="1400" dirty="0">
                <a:latin typeface="思源黑体 CN Normal" panose="020B0800000000000000" pitchFamily="34" charset="-122"/>
                <a:ea typeface="思源黑体 CN Normal" panose="020B0800000000000000" pitchFamily="34" charset="-122"/>
              </a:rPr>
              <a:t>报价在</a:t>
            </a:r>
            <a:r>
              <a:rPr lang="en-US" altLang="zh-CN" sz="1400" dirty="0">
                <a:latin typeface="思源黑体 CN Normal" panose="020B0800000000000000" pitchFamily="34" charset="-122"/>
                <a:ea typeface="思源黑体 CN Normal" panose="020B0800000000000000" pitchFamily="34" charset="-122"/>
              </a:rPr>
              <a:t>23900-24000</a:t>
            </a:r>
            <a:r>
              <a:rPr lang="zh-CN" altLang="en-US"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吨，月环比上调</a:t>
            </a:r>
            <a:r>
              <a:rPr lang="en-US" altLang="zh-CN" sz="1400" dirty="0">
                <a:latin typeface="思源黑体 CN Normal" panose="020B0800000000000000" pitchFamily="34" charset="-122"/>
                <a:ea typeface="思源黑体 CN Normal" panose="020B0800000000000000" pitchFamily="34" charset="-122"/>
              </a:rPr>
              <a:t>1000</a:t>
            </a:r>
            <a:r>
              <a:rPr lang="zh-CN" altLang="en-US"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吨，较</a:t>
            </a:r>
            <a:r>
              <a:rPr lang="en-US" altLang="zh-CN" sz="1400" dirty="0">
                <a:latin typeface="思源黑体 CN Normal" panose="020B0800000000000000" pitchFamily="34" charset="-122"/>
                <a:ea typeface="思源黑体 CN Normal" panose="020B0800000000000000" pitchFamily="34" charset="-122"/>
              </a:rPr>
              <a:t>2025</a:t>
            </a:r>
            <a:r>
              <a:rPr lang="zh-CN" altLang="en-US" sz="1400" dirty="0">
                <a:latin typeface="思源黑体 CN Normal" panose="020B0800000000000000" pitchFamily="34" charset="-122"/>
                <a:ea typeface="思源黑体 CN Normal" panose="020B0800000000000000" pitchFamily="34" charset="-122"/>
              </a:rPr>
              <a:t>年同期偏高</a:t>
            </a:r>
            <a:r>
              <a:rPr lang="en-US" altLang="zh-CN" sz="1400" dirty="0">
                <a:latin typeface="思源黑体 CN Normal" panose="020B0800000000000000" pitchFamily="34" charset="-122"/>
                <a:ea typeface="思源黑体 CN Normal" panose="020B0800000000000000" pitchFamily="34" charset="-122"/>
              </a:rPr>
              <a:t>500</a:t>
            </a:r>
            <a:r>
              <a:rPr lang="zh-CN" altLang="en-US"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a:t>
            </a:r>
            <a:r>
              <a:rPr lang="zh-CN" altLang="en-US" sz="1400" u="sng" dirty="0">
                <a:latin typeface="思源黑体 CN Normal" panose="020B0800000000000000" pitchFamily="34" charset="-122"/>
                <a:ea typeface="思源黑体 CN Normal" panose="020B0800000000000000" pitchFamily="34" charset="-122"/>
              </a:rPr>
              <a:t>进入</a:t>
            </a:r>
            <a:r>
              <a:rPr lang="en-US" altLang="zh-CN" sz="1400" u="sng" dirty="0">
                <a:latin typeface="思源黑体 CN Normal" panose="020B0800000000000000" pitchFamily="34" charset="-122"/>
                <a:ea typeface="思源黑体 CN Normal" panose="020B0800000000000000" pitchFamily="34" charset="-122"/>
              </a:rPr>
              <a:t>8</a:t>
            </a:r>
            <a:r>
              <a:rPr lang="zh-CN" altLang="en-US" sz="1400" u="sng" dirty="0">
                <a:latin typeface="思源黑体 CN Normal" panose="020B0800000000000000" pitchFamily="34" charset="-122"/>
                <a:ea typeface="思源黑体 CN Normal" panose="020B0800000000000000" pitchFamily="34" charset="-122"/>
              </a:rPr>
              <a:t>月以后，当前我国主要港口超级蒸气</a:t>
            </a:r>
            <a:r>
              <a:rPr lang="zh-CN" altLang="en-US" sz="1400" u="sng" dirty="0">
                <a:solidFill>
                  <a:srgbClr val="FF0000"/>
                </a:solidFill>
                <a:latin typeface="思源黑体 CN Normal" panose="020B0800000000000000" pitchFamily="34" charset="-122"/>
                <a:ea typeface="思源黑体 CN Normal" panose="020B0800000000000000" pitchFamily="34" charset="-122"/>
              </a:rPr>
              <a:t>鱼粉</a:t>
            </a:r>
            <a:r>
              <a:rPr lang="zh-CN" altLang="en-US" sz="1400" u="sng" dirty="0">
                <a:latin typeface="思源黑体 CN Normal" panose="020B0800000000000000" pitchFamily="34" charset="-122"/>
                <a:ea typeface="思源黑体 CN Normal" panose="020B0800000000000000" pitchFamily="34" charset="-122"/>
              </a:rPr>
              <a:t>报价在</a:t>
            </a:r>
            <a:r>
              <a:rPr lang="en-US" altLang="zh-CN" sz="1400" u="sng" dirty="0">
                <a:latin typeface="思源黑体 CN Normal" panose="020B0800000000000000" pitchFamily="34" charset="-122"/>
                <a:ea typeface="思源黑体 CN Normal" panose="020B0800000000000000" pitchFamily="34" charset="-122"/>
              </a:rPr>
              <a:t>23100-23200</a:t>
            </a:r>
            <a:r>
              <a:rPr lang="zh-CN" altLang="en-US" sz="1400" u="sng" dirty="0">
                <a:latin typeface="思源黑体 CN Normal" panose="020B0800000000000000" pitchFamily="34" charset="-122"/>
                <a:ea typeface="思源黑体 CN Normal" panose="020B0800000000000000" pitchFamily="34" charset="-122"/>
              </a:rPr>
              <a:t>元</a:t>
            </a:r>
            <a:r>
              <a:rPr lang="en-US" altLang="zh-CN" sz="1400" u="sng" dirty="0">
                <a:latin typeface="思源黑体 CN Normal" panose="020B0800000000000000" pitchFamily="34" charset="-122"/>
                <a:ea typeface="思源黑体 CN Normal" panose="020B0800000000000000" pitchFamily="34" charset="-122"/>
              </a:rPr>
              <a:t>/</a:t>
            </a:r>
            <a:r>
              <a:rPr lang="zh-CN" altLang="en-US" sz="1400" u="sng" dirty="0">
                <a:latin typeface="思源黑体 CN Normal" panose="020B0800000000000000" pitchFamily="34" charset="-122"/>
                <a:ea typeface="思源黑体 CN Normal" panose="020B0800000000000000" pitchFamily="34" charset="-122"/>
              </a:rPr>
              <a:t>吨，较</a:t>
            </a:r>
            <a:r>
              <a:rPr lang="en-US" altLang="zh-CN" sz="1400" u="sng" dirty="0">
                <a:latin typeface="思源黑体 CN Normal" panose="020B0800000000000000" pitchFamily="34" charset="-122"/>
                <a:ea typeface="思源黑体 CN Normal" panose="020B0800000000000000" pitchFamily="34" charset="-122"/>
              </a:rPr>
              <a:t>7</a:t>
            </a:r>
            <a:r>
              <a:rPr lang="zh-CN" altLang="en-US" sz="1400" u="sng" dirty="0">
                <a:latin typeface="思源黑体 CN Normal" panose="020B0800000000000000" pitchFamily="34" charset="-122"/>
                <a:ea typeface="思源黑体 CN Normal" panose="020B0800000000000000" pitchFamily="34" charset="-122"/>
              </a:rPr>
              <a:t>月底下调</a:t>
            </a:r>
            <a:r>
              <a:rPr lang="en-US" altLang="zh-CN" sz="1400" u="sng" dirty="0">
                <a:latin typeface="思源黑体 CN Normal" panose="020B0800000000000000" pitchFamily="34" charset="-122"/>
                <a:ea typeface="思源黑体 CN Normal" panose="020B0800000000000000" pitchFamily="34" charset="-122"/>
              </a:rPr>
              <a:t>800</a:t>
            </a:r>
            <a:r>
              <a:rPr lang="zh-CN" altLang="en-US" sz="1400" u="sng" dirty="0">
                <a:latin typeface="思源黑体 CN Normal" panose="020B0800000000000000" pitchFamily="34" charset="-122"/>
                <a:ea typeface="思源黑体 CN Normal" panose="020B0800000000000000" pitchFamily="34" charset="-122"/>
              </a:rPr>
              <a:t>元</a:t>
            </a:r>
            <a:r>
              <a:rPr lang="en-US" altLang="zh-CN" sz="1400" u="sng" dirty="0">
                <a:latin typeface="思源黑体 CN Normal" panose="020B0800000000000000" pitchFamily="34" charset="-122"/>
                <a:ea typeface="思源黑体 CN Normal" panose="020B0800000000000000" pitchFamily="34" charset="-122"/>
              </a:rPr>
              <a:t>/</a:t>
            </a:r>
            <a:r>
              <a:rPr lang="zh-CN" altLang="en-US" sz="1400" u="sng" dirty="0">
                <a:latin typeface="思源黑体 CN Normal" panose="020B0800000000000000" pitchFamily="34" charset="-122"/>
                <a:ea typeface="思源黑体 CN Normal" panose="020B0800000000000000" pitchFamily="34" charset="-122"/>
              </a:rPr>
              <a:t>吨。</a:t>
            </a:r>
            <a:endParaRPr lang="en-US" altLang="zh-CN" sz="1400" u="sng" dirty="0">
              <a:latin typeface="思源黑体 CN Normal" panose="020B0800000000000000" pitchFamily="34" charset="-122"/>
              <a:ea typeface="思源黑体 CN Normal" panose="020B0800000000000000" pitchFamily="34" charset="-122"/>
            </a:endParaRPr>
          </a:p>
          <a:p>
            <a:pPr marL="285750" indent="-285750">
              <a:lnSpc>
                <a:spcPct val="150000"/>
              </a:lnSpc>
              <a:buFont typeface="Wingdings" panose="05000000000000000000" pitchFamily="2" charset="2"/>
              <a:buChar char="n"/>
            </a:pPr>
            <a:endParaRPr lang="en-US" altLang="zh-CN" sz="1400" u="sng" dirty="0">
              <a:latin typeface="思源黑体 CN Normal" panose="020B0800000000000000" pitchFamily="34" charset="-122"/>
              <a:ea typeface="思源黑体 CN Normal" panose="020B0800000000000000" pitchFamily="34" charset="-122"/>
            </a:endParaRPr>
          </a:p>
          <a:p>
            <a:pPr marL="285750" indent="-285750">
              <a:lnSpc>
                <a:spcPct val="150000"/>
              </a:lnSpc>
              <a:buFont typeface="Wingdings" panose="05000000000000000000" pitchFamily="2" charset="2"/>
              <a:buChar char="n"/>
            </a:pPr>
            <a:r>
              <a:rPr lang="zh-CN" altLang="en-US" sz="1400" dirty="0">
                <a:latin typeface="思源黑体 CN Normal" panose="020B0800000000000000" pitchFamily="34" charset="-122"/>
                <a:ea typeface="思源黑体 CN Normal" panose="020B0800000000000000" pitchFamily="34" charset="-122"/>
              </a:rPr>
              <a:t>国产鱼粉：截至今年</a:t>
            </a:r>
            <a:r>
              <a:rPr lang="en-US" altLang="zh-CN" sz="1400" dirty="0">
                <a:latin typeface="思源黑体 CN Normal" panose="020B0800000000000000" pitchFamily="34" charset="-122"/>
                <a:ea typeface="思源黑体 CN Normal" panose="020B0800000000000000" pitchFamily="34" charset="-122"/>
              </a:rPr>
              <a:t>7</a:t>
            </a:r>
            <a:r>
              <a:rPr lang="zh-CN" altLang="en-US" sz="1400" dirty="0">
                <a:latin typeface="思源黑体 CN Normal" panose="020B0800000000000000" pitchFamily="34" charset="-122"/>
                <a:ea typeface="思源黑体 CN Normal" panose="020B0800000000000000" pitchFamily="34" charset="-122"/>
              </a:rPr>
              <a:t>月底</a:t>
            </a:r>
            <a:r>
              <a:rPr lang="zh-CN" altLang="zh-CN" sz="1400" dirty="0">
                <a:latin typeface="思源黑体 CN Normal" panose="020B0800000000000000" pitchFamily="34" charset="-122"/>
                <a:ea typeface="思源黑体 CN Normal" panose="020B0800000000000000" pitchFamily="34" charset="-122"/>
              </a:rPr>
              <a:t>山东石岛</a:t>
            </a:r>
            <a:r>
              <a:rPr lang="en-US" altLang="zh-CN" sz="1400" dirty="0">
                <a:latin typeface="思源黑体 CN Normal" panose="020B0800000000000000" pitchFamily="34" charset="-122"/>
                <a:ea typeface="思源黑体 CN Normal" panose="020B0800000000000000" pitchFamily="34" charset="-122"/>
              </a:rPr>
              <a:t>63%</a:t>
            </a:r>
            <a:r>
              <a:rPr lang="zh-CN" altLang="zh-CN" sz="1400" dirty="0">
                <a:latin typeface="思源黑体 CN Normal" panose="020B0800000000000000" pitchFamily="34" charset="-122"/>
                <a:ea typeface="思源黑体 CN Normal" panose="020B0800000000000000" pitchFamily="34" charset="-122"/>
              </a:rPr>
              <a:t>蛋白</a:t>
            </a:r>
            <a:r>
              <a:rPr lang="en-US" altLang="zh-CN" sz="1400" dirty="0">
                <a:latin typeface="思源黑体 CN Normal" panose="020B0800000000000000" pitchFamily="34" charset="-122"/>
                <a:ea typeface="思源黑体 CN Normal" panose="020B0800000000000000" pitchFamily="34" charset="-122"/>
              </a:rPr>
              <a:t>TVN150</a:t>
            </a:r>
            <a:r>
              <a:rPr lang="zh-CN" altLang="zh-CN" sz="1400" dirty="0">
                <a:latin typeface="思源黑体 CN Normal" panose="020B0800000000000000" pitchFamily="34" charset="-122"/>
                <a:ea typeface="思源黑体 CN Normal" panose="020B0800000000000000" pitchFamily="34" charset="-122"/>
              </a:rPr>
              <a:t>左右的半脱脂国产鱼粉</a:t>
            </a:r>
            <a:r>
              <a:rPr lang="zh-CN" altLang="en-US" sz="1400" dirty="0">
                <a:latin typeface="思源黑体 CN Normal" panose="020B0800000000000000" pitchFamily="34" charset="-122"/>
                <a:ea typeface="思源黑体 CN Normal" panose="020B0800000000000000" pitchFamily="34" charset="-122"/>
              </a:rPr>
              <a:t>部分</a:t>
            </a:r>
            <a:r>
              <a:rPr lang="zh-CN" altLang="zh-CN" sz="1400" dirty="0">
                <a:latin typeface="思源黑体 CN Normal" panose="020B0800000000000000" pitchFamily="34" charset="-122"/>
                <a:ea typeface="思源黑体 CN Normal" panose="020B0800000000000000" pitchFamily="34" charset="-122"/>
              </a:rPr>
              <a:t>参考报价</a:t>
            </a:r>
            <a:r>
              <a:rPr lang="en-US" altLang="zh-CN" sz="1400" dirty="0">
                <a:latin typeface="思源黑体 CN Normal" panose="020B0800000000000000" pitchFamily="34" charset="-122"/>
                <a:ea typeface="思源黑体 CN Normal" panose="020B0800000000000000" pitchFamily="34" charset="-122"/>
              </a:rPr>
              <a:t>21300</a:t>
            </a:r>
            <a:r>
              <a:rPr lang="zh-CN" altLang="zh-CN"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zh-CN" sz="1400" dirty="0">
                <a:latin typeface="思源黑体 CN Normal" panose="020B0800000000000000" pitchFamily="34" charset="-122"/>
                <a:ea typeface="思源黑体 CN Normal" panose="020B0800000000000000" pitchFamily="34" charset="-122"/>
              </a:rPr>
              <a:t>吨左右</a:t>
            </a:r>
            <a:r>
              <a:rPr lang="zh-CN" altLang="en-US" sz="1400" dirty="0">
                <a:latin typeface="思源黑体 CN Normal" panose="020B0800000000000000" pitchFamily="34" charset="-122"/>
                <a:ea typeface="思源黑体 CN Normal" panose="020B0800000000000000" pitchFamily="34" charset="-122"/>
              </a:rPr>
              <a:t>，月环比下调</a:t>
            </a:r>
            <a:r>
              <a:rPr lang="en-US" altLang="zh-CN" sz="1400" dirty="0">
                <a:latin typeface="思源黑体 CN Normal" panose="020B0800000000000000" pitchFamily="34" charset="-122"/>
                <a:ea typeface="思源黑体 CN Normal" panose="020B0800000000000000" pitchFamily="34" charset="-122"/>
              </a:rPr>
              <a:t>500</a:t>
            </a:r>
            <a:r>
              <a:rPr lang="zh-CN" altLang="en-US"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吨；进入</a:t>
            </a:r>
            <a:r>
              <a:rPr lang="en-US" altLang="zh-CN" sz="1400" dirty="0">
                <a:latin typeface="思源黑体 CN Normal" panose="020B0800000000000000" pitchFamily="34" charset="-122"/>
                <a:ea typeface="思源黑体 CN Normal" panose="020B0800000000000000" pitchFamily="34" charset="-122"/>
              </a:rPr>
              <a:t>8</a:t>
            </a:r>
            <a:r>
              <a:rPr lang="zh-CN" altLang="en-US" sz="1400" dirty="0">
                <a:latin typeface="思源黑体 CN Normal" panose="020B0800000000000000" pitchFamily="34" charset="-122"/>
                <a:ea typeface="思源黑体 CN Normal" panose="020B0800000000000000" pitchFamily="34" charset="-122"/>
              </a:rPr>
              <a:t>月以后，当前其报价在</a:t>
            </a:r>
            <a:r>
              <a:rPr lang="en-US" altLang="zh-CN" sz="1400" dirty="0">
                <a:latin typeface="思源黑体 CN Normal" panose="020B0800000000000000" pitchFamily="34" charset="-122"/>
                <a:ea typeface="思源黑体 CN Normal" panose="020B0800000000000000" pitchFamily="34" charset="-122"/>
              </a:rPr>
              <a:t>20800</a:t>
            </a:r>
            <a:r>
              <a:rPr lang="zh-CN" altLang="en-US"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吨左右，较</a:t>
            </a:r>
            <a:r>
              <a:rPr lang="en-US" altLang="zh-CN" sz="1400" dirty="0">
                <a:latin typeface="思源黑体 CN Normal" panose="020B0800000000000000" pitchFamily="34" charset="-122"/>
                <a:ea typeface="思源黑体 CN Normal" panose="020B0800000000000000" pitchFamily="34" charset="-122"/>
              </a:rPr>
              <a:t>7</a:t>
            </a:r>
            <a:r>
              <a:rPr lang="zh-CN" altLang="en-US" sz="1400" dirty="0">
                <a:latin typeface="思源黑体 CN Normal" panose="020B0800000000000000" pitchFamily="34" charset="-122"/>
                <a:ea typeface="思源黑体 CN Normal" panose="020B0800000000000000" pitchFamily="34" charset="-122"/>
              </a:rPr>
              <a:t>月底下调</a:t>
            </a:r>
            <a:r>
              <a:rPr lang="en-US" altLang="zh-CN" sz="1400" dirty="0">
                <a:latin typeface="思源黑体 CN Normal" panose="020B0800000000000000" pitchFamily="34" charset="-122"/>
                <a:ea typeface="思源黑体 CN Normal" panose="020B0800000000000000" pitchFamily="34" charset="-122"/>
              </a:rPr>
              <a:t>500</a:t>
            </a:r>
            <a:r>
              <a:rPr lang="zh-CN" altLang="en-US" sz="1400" dirty="0">
                <a:latin typeface="思源黑体 CN Normal" panose="020B0800000000000000" pitchFamily="34" charset="-122"/>
                <a:ea typeface="思源黑体 CN Normal" panose="020B0800000000000000" pitchFamily="34" charset="-122"/>
              </a:rPr>
              <a:t>元</a:t>
            </a:r>
            <a:r>
              <a:rPr lang="en-US" altLang="zh-CN" sz="1400" dirty="0">
                <a:latin typeface="思源黑体 CN Normal" panose="020B0800000000000000" pitchFamily="34" charset="-122"/>
                <a:ea typeface="思源黑体 CN Normal" panose="020B0800000000000000" pitchFamily="34" charset="-122"/>
              </a:rPr>
              <a:t>/</a:t>
            </a:r>
            <a:r>
              <a:rPr lang="zh-CN" altLang="en-US" sz="1400" dirty="0">
                <a:latin typeface="思源黑体 CN Normal" panose="020B0800000000000000" pitchFamily="34" charset="-122"/>
                <a:ea typeface="思源黑体 CN Normal" panose="020B0800000000000000" pitchFamily="34" charset="-122"/>
              </a:rPr>
              <a:t>吨，实际成交不同厂商有差异。</a:t>
            </a:r>
            <a:endParaRPr lang="zh-CN" altLang="en-US" sz="1400" u="sng" dirty="0">
              <a:latin typeface="思源黑体 CN Normal" panose="020B0800000000000000" pitchFamily="34" charset="-122"/>
              <a:ea typeface="思源黑体 CN Normal" panose="020B0800000000000000" pitchFamily="34" charset="-122"/>
            </a:endParaRPr>
          </a:p>
        </p:txBody>
      </p:sp>
      <p:sp>
        <p:nvSpPr>
          <p:cNvPr id="4" name="页脚占位符 3"/>
          <p:cNvSpPr>
            <a:spLocks noGrp="1"/>
          </p:cNvSpPr>
          <p:nvPr>
            <p:ph type="ftr" sz="quarter" idx="11"/>
          </p:nvPr>
        </p:nvSpPr>
        <p:spPr>
          <a:xfrm>
            <a:off x="4038600" y="6558064"/>
            <a:ext cx="431383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5510" y="1134158"/>
            <a:ext cx="5463515" cy="2480319"/>
          </a:xfrm>
          <a:prstGeom prst="rect">
            <a:avLst/>
          </a:prstGeom>
          <a:ln>
            <a:solidFill>
              <a:schemeClr val="bg1">
                <a:lumMod val="50000"/>
              </a:schemeClr>
            </a:solidFill>
          </a:ln>
        </p:spPr>
      </p:pic>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5509" y="3819195"/>
            <a:ext cx="5463515" cy="2531442"/>
          </a:xfrm>
          <a:prstGeom prst="rect">
            <a:avLst/>
          </a:prstGeom>
          <a:ln>
            <a:solidFill>
              <a:schemeClr val="bg1">
                <a:lumMod val="50000"/>
              </a:schemeClr>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7" y="561166"/>
            <a:ext cx="8932387" cy="461665"/>
          </a:xfrm>
          <a:prstGeom prst="rect">
            <a:avLst/>
          </a:prstGeom>
          <a:noFill/>
        </p:spPr>
        <p:txBody>
          <a:bodyPr wrap="square" rtlCol="0">
            <a:spAutoFit/>
          </a:bodyPr>
          <a:lstStyle/>
          <a:p>
            <a:r>
              <a:rPr lang="en-US" altLang="zh-CN" sz="2400" dirty="0">
                <a:solidFill>
                  <a:schemeClr val="accent1">
                    <a:lumMod val="75000"/>
                  </a:schemeClr>
                </a:solidFill>
                <a:latin typeface="思源黑体 CN Bold" panose="020B0800000000000000" charset="-122"/>
                <a:ea typeface="思源黑体 CN Bold" panose="020B0800000000000000" charset="-122"/>
              </a:rPr>
              <a:t>1.3 2026</a:t>
            </a:r>
            <a:r>
              <a:rPr lang="zh-CN" altLang="en-US" sz="2400" dirty="0">
                <a:solidFill>
                  <a:schemeClr val="accent1">
                    <a:lumMod val="75000"/>
                  </a:schemeClr>
                </a:solidFill>
                <a:latin typeface="思源黑体 CN Bold" panose="020B0800000000000000" charset="-122"/>
                <a:ea typeface="思源黑体 CN Bold" panose="020B0800000000000000" charset="-122"/>
              </a:rPr>
              <a:t>年</a:t>
            </a:r>
            <a:r>
              <a:rPr lang="en-US" altLang="zh-CN" sz="2400" dirty="0">
                <a:solidFill>
                  <a:schemeClr val="accent1">
                    <a:lumMod val="75000"/>
                  </a:schemeClr>
                </a:solidFill>
                <a:latin typeface="思源黑体 CN Bold" panose="020B0800000000000000" charset="-122"/>
                <a:ea typeface="思源黑体 CN Bold" panose="020B0800000000000000" charset="-122"/>
              </a:rPr>
              <a:t>1-7</a:t>
            </a:r>
            <a:r>
              <a:rPr lang="zh-CN" altLang="en-US" sz="2400" dirty="0">
                <a:solidFill>
                  <a:schemeClr val="accent1">
                    <a:lumMod val="75000"/>
                  </a:schemeClr>
                </a:solidFill>
                <a:latin typeface="思源黑体 CN Bold" panose="020B0800000000000000" charset="-122"/>
                <a:ea typeface="思源黑体 CN Bold" panose="020B0800000000000000" charset="-122"/>
              </a:rPr>
              <a:t>月我国鱼粉进口形势初步评估</a:t>
            </a:r>
            <a:endParaRPr lang="zh-CN" altLang="en-US" sz="2400" dirty="0">
              <a:solidFill>
                <a:schemeClr val="accent1">
                  <a:lumMod val="75000"/>
                </a:schemeClr>
              </a:solidFill>
              <a:latin typeface="思源黑体 CN Bold" panose="020B0800000000000000" charset="-122"/>
              <a:ea typeface="思源黑体 CN Bold" panose="020B0800000000000000" charset="-122"/>
            </a:endParaRPr>
          </a:p>
        </p:txBody>
      </p:sp>
      <p:sp>
        <p:nvSpPr>
          <p:cNvPr id="6" name="矩形 55"/>
          <p:cNvSpPr/>
          <p:nvPr/>
        </p:nvSpPr>
        <p:spPr>
          <a:xfrm>
            <a:off x="7060666" y="1408795"/>
            <a:ext cx="4692512" cy="4413884"/>
          </a:xfrm>
          <a:prstGeom prst="rect">
            <a:avLst/>
          </a:prstGeom>
        </p:spPr>
        <p:txBody>
          <a:bodyPr wrap="square" lIns="91424" tIns="45712" rIns="91424" bIns="45712">
            <a:spAutoFit/>
          </a:bodyPr>
          <a:lstStyle/>
          <a:p>
            <a:pPr marL="285750" indent="-285750" algn="just" defTabSz="914400">
              <a:lnSpc>
                <a:spcPct val="150000"/>
              </a:lnSpc>
              <a:spcBef>
                <a:spcPts val="600"/>
              </a:spcBef>
              <a:buFont typeface="Wingdings" panose="05000000000000000000" pitchFamily="2" charset="2"/>
              <a:buChar char="ü"/>
              <a:defRPr/>
            </a:pP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2026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年</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1-6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月我国共进口鱼粉数量为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775,237</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吨，同比减少</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22.88%</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左右；其中进口秘鲁鱼粉数量为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317,710</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吨，同比减少</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34.87%</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左右，占总进口量的比例为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40.98%</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左右；其他国家鱼粉进口量共计</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317,710</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吨，同比减少</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11.6%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，占总进口量比重为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59.02%</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a:t>
            </a:r>
            <a:endPar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endParaRPr>
          </a:p>
          <a:p>
            <a:pPr marL="285750" indent="-285750" algn="just" defTabSz="914400">
              <a:lnSpc>
                <a:spcPct val="150000"/>
              </a:lnSpc>
              <a:spcBef>
                <a:spcPts val="600"/>
              </a:spcBef>
              <a:buFont typeface="Wingdings" panose="05000000000000000000" pitchFamily="2" charset="2"/>
              <a:buChar char="ü"/>
              <a:defRPr/>
            </a:pPr>
            <a:endPar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endParaRPr>
          </a:p>
          <a:p>
            <a:pPr marL="285750" indent="-285750" algn="just">
              <a:lnSpc>
                <a:spcPct val="150000"/>
              </a:lnSpc>
              <a:spcBef>
                <a:spcPts val="600"/>
              </a:spcBef>
              <a:buFont typeface="Wingdings" panose="05000000000000000000" pitchFamily="2" charset="2"/>
              <a:buChar char="ü"/>
              <a:defRPr/>
            </a:pP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在其他国家鱼粉进口量中，越南、印度和智利是非秘鲁鱼粉的“前三甲”，特别引人注目。据我国海关数据显示，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2026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年</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1-6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月我国越南鱼粉进口量为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96,559</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吨，同比增加</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0.69%</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；印度鱼粉进口量为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74,214</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吨，同比增加</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17.81%</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；智利鱼粉进口量为</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71,526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吨，同比增加</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3.72%</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a:t>
            </a:r>
            <a:endPar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endParaRPr>
          </a:p>
        </p:txBody>
      </p:sp>
      <p:sp>
        <p:nvSpPr>
          <p:cNvPr id="10" name="矩形 55"/>
          <p:cNvSpPr/>
          <p:nvPr/>
        </p:nvSpPr>
        <p:spPr>
          <a:xfrm>
            <a:off x="546363" y="4416526"/>
            <a:ext cx="6387373" cy="1674673"/>
          </a:xfrm>
          <a:prstGeom prst="rect">
            <a:avLst/>
          </a:prstGeom>
        </p:spPr>
        <p:txBody>
          <a:bodyPr wrap="square" lIns="91424" tIns="45712" rIns="91424" bIns="45712">
            <a:spAutoFit/>
          </a:bodyPr>
          <a:lstStyle/>
          <a:p>
            <a:pPr marL="285750" indent="-285750" algn="just">
              <a:lnSpc>
                <a:spcPct val="150000"/>
              </a:lnSpc>
              <a:spcBef>
                <a:spcPts val="600"/>
              </a:spcBef>
              <a:buFont typeface="Wingdings" panose="05000000000000000000" pitchFamily="2" charset="2"/>
              <a:buChar char="ü"/>
              <a:defRPr/>
            </a:pP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2026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年</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1-6</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月我国共进口鱼粉数量约</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77.5</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万吨，同比减少</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22.88%</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2025</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年</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1-12</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月我国共进口鱼粉数量</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201.9</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万吨，同比增加</a:t>
            </a:r>
            <a:r>
              <a:rPr lang="en-US" altLang="zh-CN"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4.7%</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左右）；</a:t>
            </a:r>
            <a:r>
              <a:rPr lang="zh-CN" altLang="en-US" sz="1400" b="1" u="sng" kern="0" dirty="0">
                <a:solidFill>
                  <a:srgbClr val="404040"/>
                </a:solidFill>
                <a:latin typeface="思源黑体 CN Normal" panose="020B0800000000000000" pitchFamily="34" charset="-122"/>
                <a:ea typeface="思源黑体 CN Normal" panose="020B0800000000000000" pitchFamily="34" charset="-122"/>
                <a:cs typeface="+mn-ea"/>
                <a:sym typeface="+mn-lt"/>
              </a:rPr>
              <a:t>汇易网初步预测</a:t>
            </a:r>
            <a:r>
              <a:rPr lang="en-US" altLang="zh-CN" sz="1400" b="1" u="sng" kern="0" dirty="0">
                <a:solidFill>
                  <a:srgbClr val="404040"/>
                </a:solidFill>
                <a:latin typeface="思源黑体 CN Normal" panose="020B0800000000000000" pitchFamily="34" charset="-122"/>
                <a:ea typeface="思源黑体 CN Normal" panose="020B0800000000000000" pitchFamily="34" charset="-122"/>
                <a:cs typeface="+mn-ea"/>
                <a:sym typeface="+mn-lt"/>
              </a:rPr>
              <a:t>2026</a:t>
            </a:r>
            <a:r>
              <a:rPr lang="zh-CN" altLang="en-US" sz="1400" b="1" u="sng" kern="0" dirty="0">
                <a:solidFill>
                  <a:srgbClr val="404040"/>
                </a:solidFill>
                <a:latin typeface="思源黑体 CN Normal" panose="020B0800000000000000" pitchFamily="34" charset="-122"/>
                <a:ea typeface="思源黑体 CN Normal" panose="020B0800000000000000" pitchFamily="34" charset="-122"/>
                <a:cs typeface="+mn-ea"/>
                <a:sym typeface="+mn-lt"/>
              </a:rPr>
              <a:t>年</a:t>
            </a:r>
            <a:r>
              <a:rPr lang="en-US" altLang="zh-CN" sz="1400" b="1" u="sng" kern="0" dirty="0">
                <a:solidFill>
                  <a:srgbClr val="404040"/>
                </a:solidFill>
                <a:latin typeface="思源黑体 CN Normal" panose="020B0800000000000000" pitchFamily="34" charset="-122"/>
                <a:ea typeface="思源黑体 CN Normal" panose="020B0800000000000000" pitchFamily="34" charset="-122"/>
                <a:cs typeface="+mn-ea"/>
                <a:sym typeface="+mn-lt"/>
              </a:rPr>
              <a:t>8</a:t>
            </a:r>
            <a:r>
              <a:rPr lang="zh-CN" altLang="en-US" sz="1400" b="1" u="sng" kern="0" dirty="0">
                <a:solidFill>
                  <a:srgbClr val="404040"/>
                </a:solidFill>
                <a:latin typeface="思源黑体 CN Normal" panose="020B0800000000000000" pitchFamily="34" charset="-122"/>
                <a:ea typeface="思源黑体 CN Normal" panose="020B0800000000000000" pitchFamily="34" charset="-122"/>
                <a:cs typeface="+mn-ea"/>
                <a:sym typeface="+mn-lt"/>
              </a:rPr>
              <a:t>月我国鱼粉进口量约在</a:t>
            </a:r>
            <a:r>
              <a:rPr lang="en-US" altLang="zh-CN" sz="1400" b="1" u="sng" kern="0">
                <a:solidFill>
                  <a:srgbClr val="404040"/>
                </a:solidFill>
                <a:latin typeface="思源黑体 CN Normal" panose="020B0800000000000000" pitchFamily="34" charset="-122"/>
                <a:ea typeface="思源黑体 CN Normal" panose="020B0800000000000000" pitchFamily="34" charset="-122"/>
                <a:cs typeface="+mn-ea"/>
                <a:sym typeface="+mn-lt"/>
              </a:rPr>
              <a:t>10.5-11</a:t>
            </a:r>
            <a:r>
              <a:rPr lang="zh-CN" altLang="en-US" sz="1400" b="1" u="sng" kern="0">
                <a:solidFill>
                  <a:srgbClr val="404040"/>
                </a:solidFill>
                <a:latin typeface="思源黑体 CN Normal" panose="020B0800000000000000" pitchFamily="34" charset="-122"/>
                <a:ea typeface="思源黑体 CN Normal" panose="020B0800000000000000" pitchFamily="34" charset="-122"/>
                <a:cs typeface="+mn-ea"/>
                <a:sym typeface="+mn-lt"/>
              </a:rPr>
              <a:t>万</a:t>
            </a:r>
            <a:r>
              <a:rPr lang="zh-CN" altLang="en-US" sz="1400" b="1" u="sng" kern="0" dirty="0">
                <a:solidFill>
                  <a:srgbClr val="404040"/>
                </a:solidFill>
                <a:latin typeface="思源黑体 CN Normal" panose="020B0800000000000000" pitchFamily="34" charset="-122"/>
                <a:ea typeface="思源黑体 CN Normal" panose="020B0800000000000000" pitchFamily="34" charset="-122"/>
                <a:cs typeface="+mn-ea"/>
                <a:sym typeface="+mn-lt"/>
              </a:rPr>
              <a:t>吨</a:t>
            </a:r>
            <a:r>
              <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rPr>
              <a:t>。诚然，这其中还有船期时间、开证实际履行、到港报关时机以及航行速度等的“微妙变化”影响数据的统计。</a:t>
            </a:r>
            <a:endParaRPr lang="zh-CN" altLang="en-US" sz="1400" b="1" kern="0" dirty="0">
              <a:solidFill>
                <a:srgbClr val="404040"/>
              </a:solidFill>
              <a:latin typeface="思源黑体 CN Normal" panose="020B0800000000000000" pitchFamily="34" charset="-122"/>
              <a:ea typeface="思源黑体 CN Normal" panose="020B0800000000000000" pitchFamily="34" charset="-122"/>
              <a:cs typeface="+mn-ea"/>
              <a:sym typeface="+mn-lt"/>
            </a:endParaRPr>
          </a:p>
        </p:txBody>
      </p:sp>
      <p:sp>
        <p:nvSpPr>
          <p:cNvPr id="3" name="页脚占位符 2"/>
          <p:cNvSpPr>
            <a:spLocks noGrp="1"/>
          </p:cNvSpPr>
          <p:nvPr>
            <p:ph type="ftr" sz="quarter" idx="11"/>
          </p:nvPr>
        </p:nvSpPr>
        <p:spPr>
          <a:xfrm>
            <a:off x="4038599" y="6558064"/>
            <a:ext cx="4450307"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52" y="1408795"/>
            <a:ext cx="6272884" cy="2757906"/>
          </a:xfrm>
          <a:prstGeom prst="rect">
            <a:avLst/>
          </a:prstGeom>
          <a:ln>
            <a:solidFill>
              <a:schemeClr val="bg1">
                <a:lumMod val="50000"/>
              </a:schemeClr>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摄图网_500381166_大海（企业商用）00"/>
          <p:cNvPicPr>
            <a:picLocks noChangeAspect="1"/>
          </p:cNvPicPr>
          <p:nvPr/>
        </p:nvPicPr>
        <p:blipFill>
          <a:blip r:embed="rId1"/>
          <a:stretch>
            <a:fillRect/>
          </a:stretch>
        </p:blipFill>
        <p:spPr>
          <a:xfrm>
            <a:off x="0" y="0"/>
            <a:ext cx="12191365" cy="6889115"/>
          </a:xfrm>
          <a:prstGeom prst="rect">
            <a:avLst/>
          </a:prstGeom>
        </p:spPr>
      </p:pic>
      <p:sp>
        <p:nvSpPr>
          <p:cNvPr id="17" name="文本框 16"/>
          <p:cNvSpPr txBox="1"/>
          <p:nvPr/>
        </p:nvSpPr>
        <p:spPr>
          <a:xfrm>
            <a:off x="5272405" y="1400175"/>
            <a:ext cx="1646555" cy="1198880"/>
          </a:xfrm>
          <a:prstGeom prst="rect">
            <a:avLst/>
          </a:prstGeom>
          <a:noFill/>
        </p:spPr>
        <p:txBody>
          <a:bodyPr wrap="square" rtlCol="0">
            <a:spAutoFit/>
          </a:bodyPr>
          <a:lstStyle/>
          <a:p>
            <a:r>
              <a:rPr lang="en-US" altLang="zh-CN" sz="7200">
                <a:solidFill>
                  <a:schemeClr val="bg1"/>
                </a:solidFill>
                <a:latin typeface="思源黑体 CN Bold" panose="020B0800000000000000" charset="-122"/>
                <a:ea typeface="思源黑体 CN Bold" panose="020B0800000000000000" charset="-122"/>
              </a:rPr>
              <a:t>01</a:t>
            </a:r>
            <a:endParaRPr lang="en-US" altLang="zh-CN" sz="7200">
              <a:solidFill>
                <a:schemeClr val="bg1"/>
              </a:solidFill>
              <a:latin typeface="思源黑体 CN Bold" panose="020B0800000000000000" charset="-122"/>
              <a:ea typeface="思源黑体 CN Bold" panose="020B0800000000000000" charset="-122"/>
            </a:endParaRPr>
          </a:p>
        </p:txBody>
      </p:sp>
      <p:sp>
        <p:nvSpPr>
          <p:cNvPr id="24" name="文本框 23"/>
          <p:cNvSpPr txBox="1"/>
          <p:nvPr/>
        </p:nvSpPr>
        <p:spPr>
          <a:xfrm>
            <a:off x="1014325" y="4432736"/>
            <a:ext cx="10162714" cy="584775"/>
          </a:xfrm>
          <a:prstGeom prst="rect">
            <a:avLst/>
          </a:prstGeom>
          <a:noFill/>
        </p:spPr>
        <p:txBody>
          <a:bodyPr wrap="square" rtlCol="0" anchor="t">
            <a:spAutoFit/>
          </a:bodyPr>
          <a:lstStyle>
            <a:defPPr>
              <a:defRPr lang="zh-CN"/>
            </a:defPPr>
            <a:lvl1pPr algn="ctr">
              <a:defRPr sz="3200" b="1">
                <a:solidFill>
                  <a:schemeClr val="bg1"/>
                </a:solidFill>
                <a:latin typeface="思源黑体 CN Normal" panose="020B0800000000000000" pitchFamily="34" charset="-122"/>
                <a:ea typeface="思源黑体 CN Normal" panose="020B0800000000000000" pitchFamily="34" charset="-122"/>
              </a:defRPr>
            </a:lvl1pPr>
          </a:lstStyle>
          <a:p>
            <a:r>
              <a:rPr lang="en-US" altLang="zh-CN" dirty="0"/>
              <a:t>2026</a:t>
            </a:r>
            <a:r>
              <a:rPr lang="zh-CN" altLang="en-US" dirty="0"/>
              <a:t>年上半年我国进口世界鱼粉主要板块变化</a:t>
            </a:r>
            <a:endParaRPr lang="en-US" altLang="zh-CN" dirty="0"/>
          </a:p>
        </p:txBody>
      </p:sp>
      <p:sp>
        <p:nvSpPr>
          <p:cNvPr id="25" name="等腰三角形 24"/>
          <p:cNvSpPr/>
          <p:nvPr>
            <p:custDataLst>
              <p:tags r:id="rId2"/>
            </p:custDataLst>
          </p:nvPr>
        </p:nvSpPr>
        <p:spPr>
          <a:xfrm rot="19620000">
            <a:off x="3936365" y="326390"/>
            <a:ext cx="3268980" cy="2690495"/>
          </a:xfrm>
          <a:prstGeom prst="triangle">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6" name="等腰三角形 25"/>
          <p:cNvSpPr/>
          <p:nvPr>
            <p:custDataLst>
              <p:tags r:id="rId3"/>
            </p:custDataLst>
          </p:nvPr>
        </p:nvSpPr>
        <p:spPr>
          <a:xfrm rot="18540000">
            <a:off x="3905250" y="268605"/>
            <a:ext cx="3268980" cy="2690495"/>
          </a:xfrm>
          <a:prstGeom prst="triangle">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7" name="文本框 26"/>
          <p:cNvSpPr txBox="1"/>
          <p:nvPr>
            <p:custDataLst>
              <p:tags r:id="rId4"/>
            </p:custDataLst>
          </p:nvPr>
        </p:nvSpPr>
        <p:spPr>
          <a:xfrm>
            <a:off x="5335914" y="1400175"/>
            <a:ext cx="1181100" cy="1014730"/>
          </a:xfrm>
          <a:prstGeom prst="rect">
            <a:avLst/>
          </a:prstGeom>
          <a:noFill/>
        </p:spPr>
        <p:txBody>
          <a:bodyPr wrap="square" rtlCol="0">
            <a:spAutoFit/>
          </a:bodyPr>
          <a:lstStyle/>
          <a:p>
            <a:r>
              <a:rPr lang="en-US" altLang="zh-CN" sz="6000" dirty="0">
                <a:solidFill>
                  <a:schemeClr val="accent1">
                    <a:lumMod val="75000"/>
                  </a:schemeClr>
                </a:solidFill>
                <a:latin typeface="思源黑体 CN Bold" panose="020B0800000000000000" charset="-122"/>
                <a:ea typeface="思源黑体 CN Bold" panose="020B0800000000000000" charset="-122"/>
              </a:rPr>
              <a:t>02</a:t>
            </a:r>
            <a:endParaRPr lang="en-US" altLang="zh-CN" sz="6000" dirty="0">
              <a:solidFill>
                <a:schemeClr val="accent1">
                  <a:lumMod val="75000"/>
                </a:schemeClr>
              </a:solidFill>
              <a:latin typeface="思源黑体 CN Bold" panose="020B0800000000000000" charset="-122"/>
              <a:ea typeface="思源黑体 CN Bold" panose="020B0800000000000000" charset="-122"/>
            </a:endParaRPr>
          </a:p>
        </p:txBody>
      </p:sp>
      <p:sp>
        <p:nvSpPr>
          <p:cNvPr id="2" name="页脚占位符 1"/>
          <p:cNvSpPr>
            <a:spLocks noGrp="1"/>
          </p:cNvSpPr>
          <p:nvPr>
            <p:ph type="ftr" sz="quarter" idx="11"/>
          </p:nvPr>
        </p:nvSpPr>
        <p:spPr>
          <a:xfrm>
            <a:off x="4038599" y="6558064"/>
            <a:ext cx="4436533"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7" y="561166"/>
            <a:ext cx="10515528" cy="400110"/>
          </a:xfrm>
          <a:prstGeom prst="rect">
            <a:avLst/>
          </a:prstGeom>
          <a:noFill/>
        </p:spPr>
        <p:txBody>
          <a:bodyPr wrap="square" rtlCol="0">
            <a:spAutoFit/>
          </a:bodyPr>
          <a:lstStyle/>
          <a:p>
            <a:r>
              <a:rPr lang="en-US" altLang="zh-CN" sz="2000" dirty="0">
                <a:solidFill>
                  <a:schemeClr val="accent1">
                    <a:lumMod val="75000"/>
                  </a:schemeClr>
                </a:solidFill>
                <a:latin typeface="思源黑体 CN Bold" panose="020B0800000000000000" charset="-122"/>
                <a:ea typeface="思源黑体 CN Bold" panose="020B0800000000000000" charset="-122"/>
              </a:rPr>
              <a:t>2.1</a:t>
            </a:r>
            <a:r>
              <a:rPr lang="en-US" altLang="zh-CN" sz="2000" b="1" dirty="0">
                <a:solidFill>
                  <a:schemeClr val="accent2"/>
                </a:solidFill>
                <a:latin typeface="思源黑体 CN Bold" panose="020B0800000000000000" charset="-122"/>
                <a:ea typeface="思源黑体 CN Bold" panose="020B0800000000000000" charset="-122"/>
                <a:cs typeface="思源黑体 CN Medium" panose="020B0800000000000000" pitchFamily="34" charset="-122"/>
              </a:rPr>
              <a:t> </a:t>
            </a:r>
            <a:r>
              <a:rPr lang="zh-CN" altLang="en-US" sz="2000" b="1" dirty="0">
                <a:solidFill>
                  <a:schemeClr val="accent1">
                    <a:lumMod val="75000"/>
                  </a:schemeClr>
                </a:solidFill>
                <a:latin typeface="思源黑体 CN Bold" panose="020B0800000000000000" charset="-122"/>
                <a:ea typeface="思源黑体 CN Bold" panose="020B0800000000000000" charset="-122"/>
                <a:cs typeface="思源黑体 CN Medium" panose="020B0800000000000000" pitchFamily="34" charset="-122"/>
              </a:rPr>
              <a:t>南美洲：今年上半年我国秘鲁鱼粉进口量同比降幅明显，其他国家增减互现</a:t>
            </a:r>
            <a:endParaRPr lang="zh-CN" altLang="en-US" sz="2000" dirty="0">
              <a:solidFill>
                <a:schemeClr val="accent1">
                  <a:lumMod val="75000"/>
                </a:schemeClr>
              </a:solidFill>
              <a:latin typeface="思源黑体 CN Bold" panose="020B0800000000000000" charset="-122"/>
              <a:ea typeface="思源黑体 CN Bold" panose="020B0800000000000000" charset="-122"/>
            </a:endParaRPr>
          </a:p>
        </p:txBody>
      </p:sp>
      <p:graphicFrame>
        <p:nvGraphicFramePr>
          <p:cNvPr id="3" name="表格 2"/>
          <p:cNvGraphicFramePr>
            <a:graphicFrameLocks noGrp="1"/>
          </p:cNvGraphicFramePr>
          <p:nvPr/>
        </p:nvGraphicFramePr>
        <p:xfrm>
          <a:off x="6713020" y="1086570"/>
          <a:ext cx="4791699" cy="5286934"/>
        </p:xfrm>
        <a:graphic>
          <a:graphicData uri="http://schemas.openxmlformats.org/drawingml/2006/table">
            <a:tbl>
              <a:tblPr>
                <a:tableStyleId>{0505E3EF-67EA-436B-97B2-0124C06EBD24}</a:tableStyleId>
              </a:tblPr>
              <a:tblGrid>
                <a:gridCol w="744556"/>
                <a:gridCol w="762521"/>
                <a:gridCol w="985500"/>
                <a:gridCol w="1147711"/>
                <a:gridCol w="1151411"/>
              </a:tblGrid>
              <a:tr h="837764">
                <a:tc gridSpan="5">
                  <a:txBody>
                    <a:bodyPr/>
                    <a:lstStyle/>
                    <a:p>
                      <a:pPr algn="ctr" fontAlgn="b"/>
                      <a:r>
                        <a:rPr lang="en-US" altLang="zh-CN" sz="1600" b="1" u="none" strike="noStrike" dirty="0">
                          <a:effectLst/>
                          <a:latin typeface="思源黑体 CN Normal" panose="020B0800000000000000" pitchFamily="34" charset="-122"/>
                          <a:ea typeface="思源黑体 CN Normal" panose="020B0800000000000000" pitchFamily="34" charset="-122"/>
                        </a:rPr>
                        <a:t>JCI</a:t>
                      </a:r>
                      <a:r>
                        <a:rPr lang="zh-CN" altLang="en-US" sz="1600" b="1" u="none" strike="noStrike" dirty="0">
                          <a:effectLst/>
                          <a:latin typeface="思源黑体 CN Normal" panose="020B0800000000000000" pitchFamily="34" charset="-122"/>
                          <a:ea typeface="思源黑体 CN Normal" panose="020B0800000000000000" pitchFamily="34" charset="-122"/>
                        </a:rPr>
                        <a:t>：</a:t>
                      </a:r>
                      <a:r>
                        <a:rPr lang="en-US" altLang="zh-CN" sz="1600" b="1" u="none" strike="noStrike" dirty="0">
                          <a:effectLst/>
                          <a:latin typeface="思源黑体 CN Normal" panose="020B0800000000000000" pitchFamily="34" charset="-122"/>
                          <a:ea typeface="思源黑体 CN Normal" panose="020B0800000000000000" pitchFamily="34" charset="-122"/>
                        </a:rPr>
                        <a:t>2026</a:t>
                      </a:r>
                      <a:r>
                        <a:rPr lang="zh-CN" altLang="en-US" sz="1600" b="1" u="none" strike="noStrike" dirty="0">
                          <a:effectLst/>
                          <a:latin typeface="思源黑体 CN Normal" panose="020B0800000000000000" pitchFamily="34" charset="-122"/>
                          <a:ea typeface="思源黑体 CN Normal" panose="020B0800000000000000" pitchFamily="34" charset="-122"/>
                        </a:rPr>
                        <a:t>年</a:t>
                      </a:r>
                      <a:r>
                        <a:rPr lang="en-US" altLang="zh-CN" sz="1600" b="1" u="none" strike="noStrike" dirty="0">
                          <a:effectLst/>
                          <a:latin typeface="思源黑体 CN Normal" panose="020B0800000000000000" pitchFamily="34" charset="-122"/>
                          <a:ea typeface="思源黑体 CN Normal" panose="020B0800000000000000" pitchFamily="34" charset="-122"/>
                        </a:rPr>
                        <a:t>1-6</a:t>
                      </a:r>
                      <a:r>
                        <a:rPr lang="zh-CN" altLang="en-US" sz="1600" b="1" u="none" strike="noStrike" dirty="0">
                          <a:effectLst/>
                          <a:latin typeface="思源黑体 CN Normal" panose="020B0800000000000000" pitchFamily="34" charset="-122"/>
                          <a:ea typeface="思源黑体 CN Normal" panose="020B0800000000000000" pitchFamily="34" charset="-122"/>
                        </a:rPr>
                        <a:t>月我国进口南美洲鱼粉排序</a:t>
                      </a:r>
                      <a:endParaRPr lang="en-US" altLang="zh-CN" sz="1600" b="1" u="none" strike="noStrike" dirty="0">
                        <a:effectLst/>
                        <a:latin typeface="思源黑体 CN Normal" panose="020B0800000000000000" pitchFamily="34" charset="-122"/>
                        <a:ea typeface="思源黑体 CN Normal" panose="020B0800000000000000" pitchFamily="34" charset="-122"/>
                      </a:endParaRPr>
                    </a:p>
                    <a:p>
                      <a:pPr algn="ctr" fontAlgn="b"/>
                      <a:r>
                        <a:rPr lang="zh-CN" altLang="en-US" sz="1600" b="1" u="none" strike="noStrike" dirty="0">
                          <a:effectLst/>
                          <a:latin typeface="思源黑体 CN Normal" panose="020B0800000000000000" pitchFamily="34" charset="-122"/>
                          <a:ea typeface="思源黑体 CN Normal" panose="020B0800000000000000" pitchFamily="34" charset="-122"/>
                        </a:rPr>
                        <a:t>（单位：吨）</a:t>
                      </a:r>
                      <a:endParaRPr lang="zh-CN" altLang="en-US" sz="16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hMerge="1">
                  <a:tcPr marL="9525" marR="9525" marT="9525" marB="0" anchor="b"/>
                </a:tc>
                <a:tc hMerge="1">
                  <a:tcPr marL="9525" marR="9525" marT="9525" marB="0" anchor="b"/>
                </a:tc>
                <a:tc hMerge="1">
                  <a:tcPr marL="9525" marR="9525" marT="9525" marB="0" anchor="b"/>
                </a:tc>
                <a:tc hMerge="1">
                  <a:tcPr marL="9525" marR="9525" marT="9525" marB="0" anchor="b"/>
                </a:tc>
              </a:tr>
              <a:tr h="794039">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排序</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国家</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进口量</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总进口量占比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同比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26861">
                <a:tc>
                  <a:txBody>
                    <a:bodyPr/>
                    <a:lstStyle/>
                    <a:p>
                      <a:pPr algn="ctr" fontAlgn="b"/>
                      <a:r>
                        <a:rPr lang="en-US" altLang="zh-CN" sz="1400" b="1" u="none" strike="noStrike" dirty="0">
                          <a:effectLst/>
                          <a:latin typeface="思源黑体 CN Normal" panose="020B0800000000000000" pitchFamily="34" charset="-122"/>
                          <a:ea typeface="思源黑体 CN Normal" panose="020B0800000000000000" pitchFamily="34" charset="-122"/>
                        </a:rPr>
                        <a:t>1</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1" u="none" strike="noStrike" dirty="0">
                          <a:effectLst/>
                          <a:latin typeface="思源黑体 CN Normal" panose="020B0800000000000000" pitchFamily="34" charset="-122"/>
                          <a:ea typeface="思源黑体 CN Normal" panose="020B0800000000000000" pitchFamily="34" charset="-122"/>
                        </a:rPr>
                        <a:t>秘鲁</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rPr>
                        <a:t>317710</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effectLst/>
                          <a:latin typeface="思源黑体 CN Normal" panose="020B0800000000000000" pitchFamily="34" charset="-122"/>
                          <a:ea typeface="思源黑体 CN Normal" panose="020B0800000000000000" pitchFamily="34" charset="-122"/>
                        </a:rPr>
                        <a:t>40.98%</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marL="0" algn="ctr" defTabSz="914400" rtl="0" eaLnBrk="1" fontAlgn="b" latinLnBrk="0" hangingPunct="1"/>
                      <a:r>
                        <a:rPr lang="en-US" altLang="zh-CN" sz="1400" u="none" strike="noStrike" kern="1200" dirty="0">
                          <a:solidFill>
                            <a:srgbClr val="00B050"/>
                          </a:solidFill>
                          <a:effectLst/>
                          <a:latin typeface="思源黑体 CN Normal" panose="020B0800000000000000" pitchFamily="34" charset="-122"/>
                          <a:ea typeface="思源黑体 CN Normal" panose="020B0800000000000000" pitchFamily="34" charset="-122"/>
                          <a:cs typeface="+mn-cs"/>
                        </a:rPr>
                        <a:t>-34.87%</a:t>
                      </a:r>
                      <a:endParaRPr lang="en-US" altLang="zh-CN" sz="1400" u="none" strike="noStrike" kern="1200" dirty="0">
                        <a:solidFill>
                          <a:srgbClr val="00B050"/>
                        </a:solidFill>
                        <a:effectLst/>
                        <a:latin typeface="思源黑体 CN Normal" panose="020B0800000000000000" pitchFamily="34" charset="-122"/>
                        <a:ea typeface="思源黑体 CN Normal" panose="020B0800000000000000" pitchFamily="34" charset="-122"/>
                        <a:cs typeface="+mn-cs"/>
                      </a:endParaRPr>
                    </a:p>
                  </a:txBody>
                  <a:tcPr marL="9525" marR="9525" marT="9525" marB="0" anchor="ctr">
                    <a:solidFill>
                      <a:schemeClr val="accent5">
                        <a:lumMod val="20000"/>
                        <a:lumOff val="80000"/>
                      </a:schemeClr>
                    </a:solidFill>
                  </a:tcPr>
                </a:tc>
              </a:tr>
              <a:tr h="560626">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2</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u="none" strike="noStrike" dirty="0">
                          <a:effectLst/>
                          <a:latin typeface="思源黑体 CN Normal" panose="020B0800000000000000" pitchFamily="34" charset="-122"/>
                          <a:ea typeface="思源黑体 CN Normal" panose="020B0800000000000000" pitchFamily="34" charset="-122"/>
                        </a:rPr>
                        <a:t>智利</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71526</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9.23%</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FF0000"/>
                          </a:solidFill>
                          <a:effectLst/>
                          <a:latin typeface="思源黑体 CN Normal" panose="020B0800000000000000" pitchFamily="34" charset="-122"/>
                          <a:ea typeface="思源黑体 CN Normal" panose="020B0800000000000000" pitchFamily="34" charset="-122"/>
                        </a:rPr>
                        <a:t>+3.72%</a:t>
                      </a:r>
                      <a:endParaRPr lang="en-US" altLang="zh-CN" sz="1400" b="0"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74642">
                <a:tc>
                  <a:txBody>
                    <a:bodyPr/>
                    <a:lstStyle/>
                    <a:p>
                      <a:pPr algn="ctr" fontAlgn="b"/>
                      <a:r>
                        <a:rPr lang="en-US" altLang="zh-CN" sz="1400" b="1" u="none" strike="noStrike" dirty="0">
                          <a:effectLst/>
                          <a:latin typeface="思源黑体 CN Normal" panose="020B0800000000000000" pitchFamily="34" charset="-122"/>
                          <a:ea typeface="思源黑体 CN Normal" panose="020B0800000000000000" pitchFamily="34" charset="-122"/>
                        </a:rPr>
                        <a:t>3</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1" i="0" u="none" strike="noStrike" dirty="0">
                          <a:solidFill>
                            <a:schemeClr val="dk1"/>
                          </a:solidFill>
                          <a:effectLst/>
                          <a:latin typeface="思源黑体 CN Normal" panose="020B0800000000000000" pitchFamily="34" charset="-122"/>
                          <a:ea typeface="思源黑体 CN Normal" panose="020B0800000000000000" pitchFamily="34" charset="-122"/>
                        </a:rPr>
                        <a:t>墨西哥</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chemeClr val="dk1"/>
                          </a:solidFill>
                          <a:effectLst/>
                          <a:latin typeface="思源黑体 CN Normal" panose="020B0800000000000000" pitchFamily="34" charset="-122"/>
                          <a:ea typeface="思源黑体 CN Normal" panose="020B0800000000000000" pitchFamily="34" charset="-122"/>
                        </a:rPr>
                        <a:t>13915</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effectLst/>
                          <a:latin typeface="思源黑体 CN Normal" panose="020B0800000000000000" pitchFamily="34" charset="-122"/>
                          <a:ea typeface="思源黑体 CN Normal" panose="020B0800000000000000" pitchFamily="34" charset="-122"/>
                        </a:rPr>
                        <a:t>1.79%</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00B050"/>
                          </a:solidFill>
                          <a:effectLst/>
                          <a:latin typeface="思源黑体 CN Normal" panose="020B0800000000000000" pitchFamily="34" charset="-122"/>
                          <a:ea typeface="思源黑体 CN Normal" panose="020B0800000000000000" pitchFamily="34" charset="-122"/>
                        </a:rPr>
                        <a:t>-55.35%</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14307">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4</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u="none" strike="noStrike" dirty="0">
                          <a:effectLst/>
                          <a:latin typeface="思源黑体 CN Normal" panose="020B0800000000000000" pitchFamily="34" charset="-122"/>
                          <a:ea typeface="思源黑体 CN Normal" panose="020B0800000000000000" pitchFamily="34" charset="-122"/>
                        </a:rPr>
                        <a:t>厄瓜多尔</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1736</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0.22%</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00B050"/>
                          </a:solidFill>
                          <a:effectLst/>
                          <a:latin typeface="思源黑体 CN Normal" panose="020B0800000000000000" pitchFamily="34" charset="-122"/>
                          <a:ea typeface="思源黑体 CN Normal" panose="020B0800000000000000" pitchFamily="34" charset="-122"/>
                        </a:rPr>
                        <a:t>-80.67%</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04721">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5</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u="none" strike="noStrike" dirty="0">
                          <a:effectLst/>
                          <a:latin typeface="思源黑体 CN Normal" panose="020B0800000000000000" pitchFamily="34" charset="-122"/>
                          <a:ea typeface="思源黑体 CN Normal" panose="020B0800000000000000" pitchFamily="34" charset="-122"/>
                        </a:rPr>
                        <a:t>巴拿马</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1174</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0.15%</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00B050"/>
                          </a:solidFill>
                          <a:effectLst/>
                          <a:latin typeface="思源黑体 CN Normal" panose="020B0800000000000000" pitchFamily="34" charset="-122"/>
                          <a:ea typeface="思源黑体 CN Normal" panose="020B0800000000000000" pitchFamily="34" charset="-122"/>
                        </a:rPr>
                        <a:t>-81.33%</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23598">
                <a:tc>
                  <a:txBody>
                    <a:bodyPr/>
                    <a:lstStyle/>
                    <a:p>
                      <a:pPr algn="ctr"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6</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阿根廷</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614</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0.08%</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rPr>
                        <a:t>-37.62</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450376">
                <a:tc>
                  <a:txBody>
                    <a:bodyPr/>
                    <a:lstStyle/>
                    <a:p>
                      <a:pPr algn="ctr"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7</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巴西</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457</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0.06%</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bl>
          </a:graphicData>
        </a:graphic>
      </p:graphicFrame>
      <p:sp>
        <p:nvSpPr>
          <p:cNvPr id="13" name="î$ḷîḍè"/>
          <p:cNvSpPr/>
          <p:nvPr/>
        </p:nvSpPr>
        <p:spPr>
          <a:xfrm>
            <a:off x="687280" y="1357975"/>
            <a:ext cx="4586311" cy="213635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spAutoFit/>
          </a:bodyPr>
          <a:lstStyle/>
          <a:p>
            <a:pPr algn="just">
              <a:lnSpc>
                <a:spcPct val="150000"/>
              </a:lnSpc>
              <a:spcBef>
                <a:spcPct val="0"/>
              </a:spcBef>
            </a:pPr>
            <a:r>
              <a:rPr lang="zh-CN" altLang="en-US" sz="2000" b="1" dirty="0">
                <a:latin typeface="思源黑体 CN Normal" panose="020B0800000000000000" pitchFamily="34" charset="-122"/>
                <a:ea typeface="思源黑体 CN Normal" panose="020B0800000000000000" pitchFamily="34" charset="-122"/>
              </a:rPr>
              <a:t>概述：</a:t>
            </a:r>
            <a:endParaRPr lang="en-US" altLang="zh-CN" sz="2000"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Wingdings" panose="05000000000000000000" pitchFamily="2" charset="2"/>
              <a:buChar char="n"/>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月我国共进口南美洲鱼粉</a:t>
            </a:r>
            <a:r>
              <a:rPr lang="en-US" altLang="zh-CN" sz="1400" b="1" u="sng" dirty="0">
                <a:latin typeface="思源黑体 CN Normal" panose="020B0800000000000000" pitchFamily="34" charset="-122"/>
                <a:ea typeface="思源黑体 CN Normal" panose="020B0800000000000000" pitchFamily="34" charset="-122"/>
              </a:rPr>
              <a:t>407,132</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32.62%</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Wingdings" panose="05000000000000000000" pitchFamily="2" charset="2"/>
              <a:buChar char="n"/>
            </a:pPr>
            <a:r>
              <a:rPr lang="zh-CN" altLang="en-US" sz="1400" dirty="0">
                <a:latin typeface="思源黑体 CN Normal" panose="020B0800000000000000" pitchFamily="34" charset="-122"/>
                <a:ea typeface="思源黑体 CN Normal" panose="020B0800000000000000" pitchFamily="34" charset="-122"/>
              </a:rPr>
              <a:t>其中，我国进口排名前三的国家分别为秘鲁、智利和墨西哥，其中除智利鱼粉进口量同比略增之外，其他国家同比皆有所下降，巴西则为“新加入”。</a:t>
            </a:r>
            <a:endParaRPr lang="en-US" altLang="zh-CN" sz="1400" dirty="0">
              <a:latin typeface="思源黑体 CN Normal" panose="020B0800000000000000" pitchFamily="34" charset="-122"/>
              <a:ea typeface="思源黑体 CN Normal" panose="020B0800000000000000" pitchFamily="34" charset="-122"/>
            </a:endParaRPr>
          </a:p>
        </p:txBody>
      </p:sp>
      <p:sp>
        <p:nvSpPr>
          <p:cNvPr id="14" name="ïSliḋe"/>
          <p:cNvSpPr/>
          <p:nvPr/>
        </p:nvSpPr>
        <p:spPr bwMode="auto">
          <a:xfrm>
            <a:off x="607397" y="3643125"/>
            <a:ext cx="5346197" cy="24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spcBef>
                <a:spcPct val="0"/>
              </a:spcBef>
            </a:pPr>
            <a:r>
              <a:rPr lang="zh-CN" altLang="en-US" b="1" dirty="0">
                <a:latin typeface="思源黑体 CN Normal" panose="020B0800000000000000" pitchFamily="34" charset="-122"/>
                <a:ea typeface="思源黑体 CN Normal" panose="020B0800000000000000" pitchFamily="34" charset="-122"/>
              </a:rPr>
              <a:t>“前三甲”排排坐：</a:t>
            </a:r>
            <a:endParaRPr lang="en-US" altLang="zh-CN"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月我国进口秘鲁鱼粉数量为</a:t>
            </a:r>
            <a:r>
              <a:rPr lang="en-US" altLang="zh-CN" sz="1400" b="1" u="sng" dirty="0">
                <a:latin typeface="思源黑体 CN Normal" panose="020B0800000000000000" pitchFamily="34" charset="-122"/>
                <a:ea typeface="思源黑体 CN Normal" panose="020B0800000000000000" pitchFamily="34" charset="-122"/>
              </a:rPr>
              <a:t>317,710</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34.87%</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月我国进口智利鱼粉数量为</a:t>
            </a:r>
            <a:r>
              <a:rPr lang="en-US" altLang="zh-CN" sz="1400" b="1" u="sng" dirty="0">
                <a:latin typeface="思源黑体 CN Normal" panose="020B0800000000000000" pitchFamily="34" charset="-122"/>
                <a:ea typeface="思源黑体 CN Normal" panose="020B0800000000000000" pitchFamily="34" charset="-122"/>
              </a:rPr>
              <a:t>71,526</a:t>
            </a:r>
            <a:r>
              <a:rPr lang="zh-CN" altLang="en-US" sz="1400" b="1" u="sng" dirty="0">
                <a:latin typeface="思源黑体 CN Normal" panose="020B0800000000000000" pitchFamily="34" charset="-122"/>
                <a:ea typeface="思源黑体 CN Normal" panose="020B0800000000000000" pitchFamily="34" charset="-122"/>
              </a:rPr>
              <a:t>吨，同比增加</a:t>
            </a:r>
            <a:r>
              <a:rPr lang="en-US" altLang="zh-CN" sz="1400" b="1" u="sng" dirty="0">
                <a:latin typeface="思源黑体 CN Normal" panose="020B0800000000000000" pitchFamily="34" charset="-122"/>
                <a:ea typeface="思源黑体 CN Normal" panose="020B0800000000000000" pitchFamily="34" charset="-122"/>
              </a:rPr>
              <a:t>3.72%</a:t>
            </a:r>
            <a:r>
              <a:rPr lang="zh-CN" altLang="en-US" sz="1400"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dirty="0">
                <a:latin typeface="思源黑体 CN Normal" panose="020B0800000000000000" pitchFamily="34" charset="-122"/>
                <a:ea typeface="思源黑体 CN Normal" panose="020B0800000000000000" pitchFamily="34" charset="-122"/>
              </a:rPr>
              <a:t>2026</a:t>
            </a:r>
            <a:r>
              <a:rPr lang="zh-CN" altLang="en-US" sz="1400" dirty="0">
                <a:latin typeface="思源黑体 CN Normal" panose="020B0800000000000000" pitchFamily="34" charset="-122"/>
                <a:ea typeface="思源黑体 CN Normal" panose="020B0800000000000000" pitchFamily="34" charset="-122"/>
              </a:rPr>
              <a:t>年</a:t>
            </a:r>
            <a:r>
              <a:rPr lang="en-US" altLang="zh-CN" sz="1400" dirty="0">
                <a:latin typeface="思源黑体 CN Normal" panose="020B0800000000000000" pitchFamily="34" charset="-122"/>
                <a:ea typeface="思源黑体 CN Normal" panose="020B0800000000000000" pitchFamily="34" charset="-122"/>
              </a:rPr>
              <a:t>1-6</a:t>
            </a:r>
            <a:r>
              <a:rPr lang="zh-CN" altLang="en-US" sz="1400" dirty="0">
                <a:latin typeface="思源黑体 CN Normal" panose="020B0800000000000000" pitchFamily="34" charset="-122"/>
                <a:ea typeface="思源黑体 CN Normal" panose="020B0800000000000000" pitchFamily="34" charset="-122"/>
              </a:rPr>
              <a:t>月我国进口墨西哥鱼粉数量为</a:t>
            </a:r>
            <a:r>
              <a:rPr lang="en-US" altLang="zh-CN" sz="1400" dirty="0">
                <a:latin typeface="思源黑体 CN Normal" panose="020B0800000000000000" pitchFamily="34" charset="-122"/>
                <a:ea typeface="思源黑体 CN Normal" panose="020B0800000000000000" pitchFamily="34" charset="-122"/>
              </a:rPr>
              <a:t>13,915</a:t>
            </a:r>
            <a:r>
              <a:rPr lang="zh-CN" altLang="en-US" sz="1400" dirty="0">
                <a:latin typeface="思源黑体 CN Normal" panose="020B0800000000000000" pitchFamily="34" charset="-122"/>
                <a:ea typeface="思源黑体 CN Normal" panose="020B0800000000000000" pitchFamily="34" charset="-122"/>
              </a:rPr>
              <a:t>吨，同比减少</a:t>
            </a:r>
            <a:r>
              <a:rPr lang="en-US" altLang="zh-CN" sz="1400" dirty="0">
                <a:latin typeface="思源黑体 CN Normal" panose="020B0800000000000000" pitchFamily="34" charset="-122"/>
                <a:ea typeface="思源黑体 CN Normal" panose="020B0800000000000000" pitchFamily="34" charset="-122"/>
              </a:rPr>
              <a:t>55.35%</a:t>
            </a:r>
            <a:r>
              <a:rPr lang="zh-CN" altLang="en-US" sz="1400"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p:txBody>
      </p:sp>
      <p:sp>
        <p:nvSpPr>
          <p:cNvPr id="6" name="页脚占位符 5"/>
          <p:cNvSpPr>
            <a:spLocks noGrp="1"/>
          </p:cNvSpPr>
          <p:nvPr>
            <p:ph type="ftr" sz="quarter" idx="11"/>
          </p:nvPr>
        </p:nvSpPr>
        <p:spPr>
          <a:xfrm>
            <a:off x="4038600" y="6558064"/>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18175"/>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7" y="561166"/>
            <a:ext cx="10174334" cy="400110"/>
          </a:xfrm>
          <a:prstGeom prst="rect">
            <a:avLst/>
          </a:prstGeom>
          <a:noFill/>
        </p:spPr>
        <p:txBody>
          <a:bodyPr wrap="square" rtlCol="0">
            <a:spAutoFit/>
          </a:bodyPr>
          <a:lstStyle/>
          <a:p>
            <a:r>
              <a:rPr lang="en-US" altLang="zh-CN" sz="2000" dirty="0">
                <a:solidFill>
                  <a:schemeClr val="accent1">
                    <a:lumMod val="75000"/>
                  </a:schemeClr>
                </a:solidFill>
                <a:latin typeface="思源黑体 CN Bold" panose="020B0800000000000000" charset="-122"/>
                <a:ea typeface="思源黑体 CN Bold" panose="020B0800000000000000" charset="-122"/>
              </a:rPr>
              <a:t>2.2</a:t>
            </a:r>
            <a:r>
              <a:rPr lang="en-US" altLang="zh-CN" sz="2000" b="1" dirty="0">
                <a:solidFill>
                  <a:schemeClr val="accent2"/>
                </a:solidFill>
                <a:latin typeface="思源黑体 CN Bold" panose="020B0800000000000000" charset="-122"/>
                <a:ea typeface="思源黑体 CN Bold" panose="020B0800000000000000" charset="-122"/>
                <a:cs typeface="思源黑体 CN Medium" panose="020B0800000000000000" pitchFamily="34" charset="-122"/>
              </a:rPr>
              <a:t> </a:t>
            </a:r>
            <a:r>
              <a:rPr lang="zh-CN" altLang="en-US" sz="2000" b="1" dirty="0">
                <a:solidFill>
                  <a:schemeClr val="accent1">
                    <a:lumMod val="75000"/>
                  </a:schemeClr>
                </a:solidFill>
                <a:latin typeface="思源黑体 CN Bold" panose="020B0800000000000000" charset="-122"/>
                <a:ea typeface="思源黑体 CN Bold" panose="020B0800000000000000" charset="-122"/>
                <a:cs typeface="思源黑体 CN Medium" panose="020B0800000000000000" pitchFamily="34" charset="-122"/>
              </a:rPr>
              <a:t>亚洲：今年上半年我国亚洲鱼粉进口数量同比小幅下降，印度和巴基斯坦表现“亮眼”</a:t>
            </a:r>
            <a:endParaRPr lang="zh-CN" altLang="en-US" sz="2000" dirty="0">
              <a:solidFill>
                <a:schemeClr val="accent1">
                  <a:lumMod val="75000"/>
                </a:schemeClr>
              </a:solidFill>
              <a:latin typeface="思源黑体 CN Bold" panose="020B0800000000000000" charset="-122"/>
              <a:ea typeface="思源黑体 CN Bold" panose="020B0800000000000000" charset="-122"/>
            </a:endParaRPr>
          </a:p>
        </p:txBody>
      </p:sp>
      <p:sp>
        <p:nvSpPr>
          <p:cNvPr id="13" name="î$ḷîḍè"/>
          <p:cNvSpPr/>
          <p:nvPr/>
        </p:nvSpPr>
        <p:spPr>
          <a:xfrm>
            <a:off x="6467424" y="1264412"/>
            <a:ext cx="4682797" cy="181318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spAutoFit/>
          </a:bodyPr>
          <a:lstStyle/>
          <a:p>
            <a:pPr algn="just">
              <a:lnSpc>
                <a:spcPct val="150000"/>
              </a:lnSpc>
              <a:spcBef>
                <a:spcPct val="0"/>
              </a:spcBef>
            </a:pPr>
            <a:r>
              <a:rPr lang="zh-CN" altLang="en-US" sz="2000" b="1" dirty="0">
                <a:latin typeface="思源黑体 CN Normal" panose="020B0800000000000000" pitchFamily="34" charset="-122"/>
                <a:ea typeface="思源黑体 CN Normal" panose="020B0800000000000000" pitchFamily="34" charset="-122"/>
              </a:rPr>
              <a:t>概述：</a:t>
            </a:r>
            <a:endParaRPr lang="en-US" altLang="zh-CN" sz="2000"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Wingdings" panose="05000000000000000000" pitchFamily="2" charset="2"/>
              <a:buChar char="n"/>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月我国共进口亚洲鱼粉</a:t>
            </a:r>
            <a:r>
              <a:rPr lang="en-US" altLang="zh-CN" sz="1400" b="1" u="sng" dirty="0">
                <a:latin typeface="思源黑体 CN Normal" panose="020B0800000000000000" pitchFamily="34" charset="-122"/>
                <a:ea typeface="思源黑体 CN Normal" panose="020B0800000000000000" pitchFamily="34" charset="-122"/>
              </a:rPr>
              <a:t>258,849</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4.06%</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Wingdings" panose="05000000000000000000" pitchFamily="2" charset="2"/>
              <a:buChar char="n"/>
            </a:pPr>
            <a:r>
              <a:rPr lang="zh-CN" altLang="en-US" sz="1400" dirty="0">
                <a:latin typeface="思源黑体 CN Normal" panose="020B0800000000000000" pitchFamily="34" charset="-122"/>
                <a:ea typeface="思源黑体 CN Normal" panose="020B0800000000000000" pitchFamily="34" charset="-122"/>
              </a:rPr>
              <a:t>其中，我国进口排名前三的国家分别为越南、印度和巴基斯坦，其中巴基斯坦鱼粉进口量同比增幅尤为显著。</a:t>
            </a:r>
            <a:endParaRPr lang="en-US" altLang="zh-CN" sz="1400" dirty="0">
              <a:latin typeface="思源黑体 CN Normal" panose="020B0800000000000000" pitchFamily="34" charset="-122"/>
              <a:ea typeface="思源黑体 CN Normal" panose="020B0800000000000000" pitchFamily="34" charset="-122"/>
            </a:endParaRPr>
          </a:p>
        </p:txBody>
      </p:sp>
      <p:sp>
        <p:nvSpPr>
          <p:cNvPr id="14" name="ïSliḋe"/>
          <p:cNvSpPr/>
          <p:nvPr/>
        </p:nvSpPr>
        <p:spPr bwMode="auto">
          <a:xfrm>
            <a:off x="6467424" y="3429000"/>
            <a:ext cx="5346197" cy="24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spcBef>
                <a:spcPct val="0"/>
              </a:spcBef>
            </a:pPr>
            <a:r>
              <a:rPr lang="zh-CN" altLang="en-US" b="1" dirty="0">
                <a:latin typeface="思源黑体 CN Normal" panose="020B0800000000000000" pitchFamily="34" charset="-122"/>
                <a:ea typeface="思源黑体 CN Normal" panose="020B0800000000000000" pitchFamily="34" charset="-122"/>
              </a:rPr>
              <a:t>“前三甲”排排坐：</a:t>
            </a:r>
            <a:endParaRPr lang="en-US" altLang="zh-CN"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dirty="0">
                <a:latin typeface="思源黑体 CN Normal" panose="020B0800000000000000" pitchFamily="34" charset="-122"/>
                <a:ea typeface="思源黑体 CN Normal" panose="020B0800000000000000" pitchFamily="34" charset="-122"/>
              </a:rPr>
              <a:t>2026</a:t>
            </a:r>
            <a:r>
              <a:rPr lang="zh-CN" altLang="en-US" sz="1400" dirty="0">
                <a:latin typeface="思源黑体 CN Normal" panose="020B0800000000000000" pitchFamily="34" charset="-122"/>
                <a:ea typeface="思源黑体 CN Normal" panose="020B0800000000000000" pitchFamily="34" charset="-122"/>
              </a:rPr>
              <a:t>年</a:t>
            </a:r>
            <a:r>
              <a:rPr lang="en-US" altLang="zh-CN" sz="1400" dirty="0">
                <a:latin typeface="思源黑体 CN Normal" panose="020B0800000000000000" pitchFamily="34" charset="-122"/>
                <a:ea typeface="思源黑体 CN Normal" panose="020B0800000000000000" pitchFamily="34" charset="-122"/>
              </a:rPr>
              <a:t>1-6</a:t>
            </a:r>
            <a:r>
              <a:rPr lang="zh-CN" altLang="en-US" sz="1400" dirty="0">
                <a:latin typeface="思源黑体 CN Normal" panose="020B0800000000000000" pitchFamily="34" charset="-122"/>
                <a:ea typeface="思源黑体 CN Normal" panose="020B0800000000000000" pitchFamily="34" charset="-122"/>
              </a:rPr>
              <a:t>月我国进口越南鱼粉数量为</a:t>
            </a:r>
            <a:r>
              <a:rPr lang="en-US" altLang="zh-CN" sz="1400" dirty="0">
                <a:latin typeface="思源黑体 CN Normal" panose="020B0800000000000000" pitchFamily="34" charset="-122"/>
                <a:ea typeface="思源黑体 CN Normal" panose="020B0800000000000000" pitchFamily="34" charset="-122"/>
              </a:rPr>
              <a:t>96,559</a:t>
            </a:r>
            <a:r>
              <a:rPr lang="zh-CN" altLang="en-US" sz="1400" dirty="0">
                <a:latin typeface="思源黑体 CN Normal" panose="020B0800000000000000" pitchFamily="34" charset="-122"/>
                <a:ea typeface="思源黑体 CN Normal" panose="020B0800000000000000" pitchFamily="34" charset="-122"/>
              </a:rPr>
              <a:t>吨，同比增加</a:t>
            </a:r>
            <a:r>
              <a:rPr lang="en-US" altLang="zh-CN" sz="1400" dirty="0">
                <a:latin typeface="思源黑体 CN Normal" panose="020B0800000000000000" pitchFamily="34" charset="-122"/>
                <a:ea typeface="思源黑体 CN Normal" panose="020B0800000000000000" pitchFamily="34" charset="-122"/>
              </a:rPr>
              <a:t>0.69%</a:t>
            </a:r>
            <a:r>
              <a:rPr lang="zh-CN" altLang="en-US" sz="1400"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月我国进口印度鱼粉数量为</a:t>
            </a:r>
            <a:r>
              <a:rPr lang="en-US" altLang="zh-CN" sz="1400" b="1" u="sng" dirty="0">
                <a:latin typeface="思源黑体 CN Normal" panose="020B0800000000000000" pitchFamily="34" charset="-122"/>
                <a:ea typeface="思源黑体 CN Normal" panose="020B0800000000000000" pitchFamily="34" charset="-122"/>
              </a:rPr>
              <a:t>74,214</a:t>
            </a:r>
            <a:r>
              <a:rPr lang="zh-CN" altLang="en-US" sz="1400" b="1" u="sng" dirty="0">
                <a:latin typeface="思源黑体 CN Normal" panose="020B0800000000000000" pitchFamily="34" charset="-122"/>
                <a:ea typeface="思源黑体 CN Normal" panose="020B0800000000000000" pitchFamily="34" charset="-122"/>
              </a:rPr>
              <a:t>吨，同比增加</a:t>
            </a:r>
            <a:r>
              <a:rPr lang="en-US" altLang="zh-CN" sz="1400" b="1" u="sng" dirty="0">
                <a:latin typeface="思源黑体 CN Normal" panose="020B0800000000000000" pitchFamily="34" charset="-122"/>
                <a:ea typeface="思源黑体 CN Normal" panose="020B0800000000000000" pitchFamily="34" charset="-122"/>
              </a:rPr>
              <a:t>17.81%</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月我国进口巴基斯坦鱼粉数量为</a:t>
            </a:r>
            <a:r>
              <a:rPr lang="en-US" altLang="zh-CN" sz="1400" b="1" u="sng" dirty="0">
                <a:latin typeface="思源黑体 CN Normal" panose="020B0800000000000000" pitchFamily="34" charset="-122"/>
                <a:ea typeface="思源黑体 CN Normal" panose="020B0800000000000000" pitchFamily="34" charset="-122"/>
              </a:rPr>
              <a:t>38,967</a:t>
            </a:r>
            <a:r>
              <a:rPr lang="zh-CN" altLang="en-US" sz="1400" b="1" u="sng" dirty="0">
                <a:latin typeface="思源黑体 CN Normal" panose="020B0800000000000000" pitchFamily="34" charset="-122"/>
                <a:ea typeface="思源黑体 CN Normal" panose="020B0800000000000000" pitchFamily="34" charset="-122"/>
              </a:rPr>
              <a:t>吨，同比增加</a:t>
            </a:r>
            <a:r>
              <a:rPr lang="en-US" altLang="zh-CN" sz="1400" b="1" u="sng" dirty="0">
                <a:latin typeface="思源黑体 CN Normal" panose="020B0800000000000000" pitchFamily="34" charset="-122"/>
                <a:ea typeface="思源黑体 CN Normal" panose="020B0800000000000000" pitchFamily="34" charset="-122"/>
              </a:rPr>
              <a:t>55.07%</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p:txBody>
      </p:sp>
      <p:graphicFrame>
        <p:nvGraphicFramePr>
          <p:cNvPr id="10" name="表格 9"/>
          <p:cNvGraphicFramePr>
            <a:graphicFrameLocks noGrp="1"/>
          </p:cNvGraphicFramePr>
          <p:nvPr/>
        </p:nvGraphicFramePr>
        <p:xfrm>
          <a:off x="607398" y="1264412"/>
          <a:ext cx="5493283" cy="4997178"/>
        </p:xfrm>
        <a:graphic>
          <a:graphicData uri="http://schemas.openxmlformats.org/drawingml/2006/table">
            <a:tbl>
              <a:tblPr>
                <a:tableStyleId>{0505E3EF-67EA-436B-97B2-0124C06EBD24}</a:tableStyleId>
              </a:tblPr>
              <a:tblGrid>
                <a:gridCol w="811519"/>
                <a:gridCol w="1025573"/>
                <a:gridCol w="1074134"/>
                <a:gridCol w="1327090"/>
                <a:gridCol w="1254967"/>
              </a:tblGrid>
              <a:tr h="740380">
                <a:tc gridSpan="5">
                  <a:txBody>
                    <a:bodyPr/>
                    <a:lstStyle/>
                    <a:p>
                      <a:pPr algn="ctr" fontAlgn="b"/>
                      <a:r>
                        <a:rPr lang="en-US" altLang="zh-CN" sz="1600" b="1" u="none" strike="noStrike" dirty="0">
                          <a:effectLst/>
                          <a:latin typeface="思源黑体 CN Normal" panose="020B0800000000000000" pitchFamily="34" charset="-122"/>
                          <a:ea typeface="思源黑体 CN Normal" panose="020B0800000000000000" pitchFamily="34" charset="-122"/>
                        </a:rPr>
                        <a:t>JCI</a:t>
                      </a:r>
                      <a:r>
                        <a:rPr lang="zh-CN" altLang="en-US" sz="1600" b="1" u="none" strike="noStrike" dirty="0">
                          <a:effectLst/>
                          <a:latin typeface="思源黑体 CN Normal" panose="020B0800000000000000" pitchFamily="34" charset="-122"/>
                          <a:ea typeface="思源黑体 CN Normal" panose="020B0800000000000000" pitchFamily="34" charset="-122"/>
                        </a:rPr>
                        <a:t>：</a:t>
                      </a:r>
                      <a:r>
                        <a:rPr lang="en-US" altLang="zh-CN" sz="1600" b="1" u="none" strike="noStrike" dirty="0">
                          <a:effectLst/>
                          <a:latin typeface="思源黑体 CN Normal" panose="020B0800000000000000" pitchFamily="34" charset="-122"/>
                          <a:ea typeface="思源黑体 CN Normal" panose="020B0800000000000000" pitchFamily="34" charset="-122"/>
                        </a:rPr>
                        <a:t>2026</a:t>
                      </a:r>
                      <a:r>
                        <a:rPr lang="zh-CN" altLang="en-US" sz="1600" b="1" u="none" strike="noStrike" dirty="0">
                          <a:effectLst/>
                          <a:latin typeface="思源黑体 CN Normal" panose="020B0800000000000000" pitchFamily="34" charset="-122"/>
                          <a:ea typeface="思源黑体 CN Normal" panose="020B0800000000000000" pitchFamily="34" charset="-122"/>
                        </a:rPr>
                        <a:t>年</a:t>
                      </a:r>
                      <a:r>
                        <a:rPr lang="en-US" altLang="zh-CN" sz="1600" b="1" u="none" strike="noStrike" dirty="0">
                          <a:effectLst/>
                          <a:latin typeface="思源黑体 CN Normal" panose="020B0800000000000000" pitchFamily="34" charset="-122"/>
                          <a:ea typeface="思源黑体 CN Normal" panose="020B0800000000000000" pitchFamily="34" charset="-122"/>
                        </a:rPr>
                        <a:t>1-6</a:t>
                      </a:r>
                      <a:r>
                        <a:rPr lang="zh-CN" altLang="en-US" sz="1600" b="1" u="none" strike="noStrike" dirty="0">
                          <a:effectLst/>
                          <a:latin typeface="思源黑体 CN Normal" panose="020B0800000000000000" pitchFamily="34" charset="-122"/>
                          <a:ea typeface="思源黑体 CN Normal" panose="020B0800000000000000" pitchFamily="34" charset="-122"/>
                        </a:rPr>
                        <a:t>月我国进口亚洲鱼粉排序</a:t>
                      </a:r>
                      <a:endParaRPr lang="en-US" altLang="zh-CN" sz="1600" b="1" u="none" strike="noStrike" dirty="0">
                        <a:effectLst/>
                        <a:latin typeface="思源黑体 CN Normal" panose="020B0800000000000000" pitchFamily="34" charset="-122"/>
                        <a:ea typeface="思源黑体 CN Normal" panose="020B0800000000000000" pitchFamily="34" charset="-122"/>
                      </a:endParaRPr>
                    </a:p>
                    <a:p>
                      <a:pPr algn="ctr" fontAlgn="b"/>
                      <a:r>
                        <a:rPr lang="zh-CN" altLang="en-US" sz="1600" b="1" u="none" strike="noStrike" dirty="0">
                          <a:effectLst/>
                          <a:latin typeface="思源黑体 CN Normal" panose="020B0800000000000000" pitchFamily="34" charset="-122"/>
                          <a:ea typeface="思源黑体 CN Normal" panose="020B0800000000000000" pitchFamily="34" charset="-122"/>
                        </a:rPr>
                        <a:t>（单位：吨）</a:t>
                      </a:r>
                      <a:endParaRPr lang="zh-CN" altLang="en-US" sz="16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hMerge="1">
                  <a:tcPr marL="9525" marR="9525" marT="9525" marB="0" anchor="b"/>
                </a:tc>
                <a:tc hMerge="1">
                  <a:tcPr marL="9525" marR="9525" marT="9525" marB="0" anchor="b"/>
                </a:tc>
                <a:tc hMerge="1">
                  <a:tcPr marL="9525" marR="9525" marT="9525" marB="0" anchor="b"/>
                </a:tc>
                <a:tc hMerge="1">
                  <a:tcPr marL="9525" marR="9525" marT="9525" marB="0" anchor="b"/>
                </a:tc>
              </a:tr>
              <a:tr h="506879">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排序</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国家</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进口量</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总进口量占比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同比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50159">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1</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u="none" strike="noStrike" dirty="0">
                          <a:effectLst/>
                          <a:latin typeface="思源黑体 CN Normal" panose="020B0800000000000000" pitchFamily="34" charset="-122"/>
                          <a:ea typeface="思源黑体 CN Normal" panose="020B0800000000000000" pitchFamily="34" charset="-122"/>
                        </a:rPr>
                        <a:t>越南</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96559</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12.46%</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FF0000"/>
                          </a:solidFill>
                          <a:effectLst/>
                          <a:latin typeface="思源黑体 CN Normal" panose="020B0800000000000000" pitchFamily="34" charset="-122"/>
                          <a:ea typeface="思源黑体 CN Normal" panose="020B0800000000000000" pitchFamily="34" charset="-122"/>
                        </a:rPr>
                        <a:t>0.69%</a:t>
                      </a:r>
                      <a:endParaRPr lang="en-US" altLang="zh-CN" sz="1400" b="0"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19685">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2</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rPr>
                        <a:t>印度</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rPr>
                        <a:t>74214</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effectLst/>
                          <a:latin typeface="思源黑体 CN Normal" panose="020B0800000000000000" pitchFamily="34" charset="-122"/>
                          <a:ea typeface="思源黑体 CN Normal" panose="020B0800000000000000" pitchFamily="34" charset="-122"/>
                        </a:rPr>
                        <a:t>9.57%</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solidFill>
                            <a:srgbClr val="FF0000"/>
                          </a:solidFill>
                          <a:effectLst/>
                          <a:latin typeface="思源黑体 CN Normal" panose="020B0800000000000000" pitchFamily="34" charset="-122"/>
                          <a:ea typeface="思源黑体 CN Normal" panose="020B0800000000000000" pitchFamily="34" charset="-122"/>
                        </a:rPr>
                        <a:t>+17.81%</a:t>
                      </a:r>
                      <a:endParaRPr lang="en-US" altLang="zh-CN" sz="1400" b="1"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19685">
                <a:tc>
                  <a:txBody>
                    <a:bodyPr/>
                    <a:lstStyle/>
                    <a:p>
                      <a:pPr algn="ctr" fontAlgn="b"/>
                      <a:r>
                        <a:rPr lang="en-US" altLang="zh-CN" sz="1400" b="1" u="none" strike="noStrike" dirty="0">
                          <a:effectLst/>
                          <a:latin typeface="思源黑体 CN Normal" panose="020B0800000000000000" pitchFamily="34" charset="-122"/>
                          <a:ea typeface="思源黑体 CN Normal" panose="020B0800000000000000" pitchFamily="34" charset="-122"/>
                        </a:rPr>
                        <a:t>3</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rPr>
                        <a:t>巴基斯坦</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rPr>
                        <a:t>38967</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effectLst/>
                          <a:latin typeface="思源黑体 CN Normal" panose="020B0800000000000000" pitchFamily="34" charset="-122"/>
                          <a:ea typeface="思源黑体 CN Normal" panose="020B0800000000000000" pitchFamily="34" charset="-122"/>
                        </a:rPr>
                        <a:t>5.03%</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solidFill>
                            <a:srgbClr val="FF0000"/>
                          </a:solidFill>
                          <a:effectLst/>
                          <a:latin typeface="思源黑体 CN Normal" panose="020B0800000000000000" pitchFamily="34" charset="-122"/>
                          <a:ea typeface="思源黑体 CN Normal" panose="020B0800000000000000" pitchFamily="34" charset="-122"/>
                        </a:rPr>
                        <a:t>+55.07%</a:t>
                      </a:r>
                      <a:endParaRPr lang="en-US" altLang="zh-CN" sz="1400" b="1"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21020">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4</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泰国</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34219</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4.41%</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00B050"/>
                          </a:solidFill>
                          <a:effectLst/>
                          <a:latin typeface="思源黑体 CN Normal" panose="020B0800000000000000" pitchFamily="34" charset="-122"/>
                          <a:ea typeface="思源黑体 CN Normal" panose="020B0800000000000000" pitchFamily="34" charset="-122"/>
                        </a:rPr>
                        <a:t>-48.85%</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19685">
                <a:tc>
                  <a:txBody>
                    <a:bodyPr/>
                    <a:lstStyle/>
                    <a:p>
                      <a:pPr algn="ctr" fontAlgn="b"/>
                      <a:r>
                        <a:rPr lang="en-US" altLang="zh-CN" sz="1400" b="1" u="none" strike="noStrike" dirty="0">
                          <a:effectLst/>
                          <a:latin typeface="思源黑体 CN Normal" panose="020B0800000000000000" pitchFamily="34" charset="-122"/>
                          <a:ea typeface="思源黑体 CN Normal" panose="020B0800000000000000" pitchFamily="34" charset="-122"/>
                        </a:rPr>
                        <a:t>5</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马来西亚</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10752</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effectLst/>
                          <a:latin typeface="思源黑体 CN Normal" panose="020B0800000000000000" pitchFamily="34" charset="-122"/>
                          <a:ea typeface="思源黑体 CN Normal" panose="020B0800000000000000" pitchFamily="34" charset="-122"/>
                        </a:rPr>
                        <a:t>1.39%</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rPr>
                        <a:t>-18.59%</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19685">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6</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缅甸</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4138</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0.53%</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00B050"/>
                          </a:solidFill>
                          <a:effectLst/>
                          <a:latin typeface="思源黑体 CN Normal" panose="020B0800000000000000" pitchFamily="34" charset="-122"/>
                          <a:ea typeface="思源黑体 CN Normal" panose="020B0800000000000000" pitchFamily="34" charset="-122"/>
                        </a:rPr>
                        <a:t>-27.2%</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bl>
          </a:graphicData>
        </a:graphic>
      </p:graphicFrame>
      <p:sp>
        <p:nvSpPr>
          <p:cNvPr id="6" name="页脚占位符 5"/>
          <p:cNvSpPr>
            <a:spLocks noGrp="1"/>
          </p:cNvSpPr>
          <p:nvPr>
            <p:ph type="ftr" sz="quarter" idx="11"/>
          </p:nvPr>
        </p:nvSpPr>
        <p:spPr>
          <a:xfrm>
            <a:off x="4038600" y="6558064"/>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8" y="561166"/>
            <a:ext cx="8754966" cy="400110"/>
          </a:xfrm>
          <a:prstGeom prst="rect">
            <a:avLst/>
          </a:prstGeom>
          <a:noFill/>
        </p:spPr>
        <p:txBody>
          <a:bodyPr wrap="square" rtlCol="0">
            <a:spAutoFit/>
          </a:bodyPr>
          <a:lstStyle/>
          <a:p>
            <a:r>
              <a:rPr lang="en-US" altLang="zh-CN" sz="2000" dirty="0">
                <a:solidFill>
                  <a:schemeClr val="accent1">
                    <a:lumMod val="75000"/>
                  </a:schemeClr>
                </a:solidFill>
                <a:latin typeface="思源黑体 CN Bold" panose="020B0800000000000000" charset="-122"/>
                <a:ea typeface="思源黑体 CN Bold" panose="020B0800000000000000" charset="-122"/>
              </a:rPr>
              <a:t>2.3</a:t>
            </a:r>
            <a:r>
              <a:rPr lang="en-US" altLang="zh-CN" sz="2000" b="1" dirty="0">
                <a:solidFill>
                  <a:schemeClr val="accent2"/>
                </a:solidFill>
                <a:latin typeface="思源黑体 CN Bold" panose="020B0800000000000000" charset="-122"/>
                <a:ea typeface="思源黑体 CN Bold" panose="020B0800000000000000" charset="-122"/>
                <a:cs typeface="思源黑体 CN Medium" panose="020B0800000000000000" pitchFamily="34" charset="-122"/>
              </a:rPr>
              <a:t> </a:t>
            </a:r>
            <a:r>
              <a:rPr lang="zh-CN" altLang="en-US" sz="2000" b="1" dirty="0">
                <a:solidFill>
                  <a:schemeClr val="accent1">
                    <a:lumMod val="75000"/>
                  </a:schemeClr>
                </a:solidFill>
                <a:latin typeface="思源黑体 CN Bold" panose="020B0800000000000000" charset="-122"/>
                <a:ea typeface="思源黑体 CN Bold" panose="020B0800000000000000" charset="-122"/>
                <a:cs typeface="思源黑体 CN Medium" panose="020B0800000000000000" pitchFamily="34" charset="-122"/>
              </a:rPr>
              <a:t>非洲：今年上半年我国非洲鱼粉进口量同比显著下降</a:t>
            </a:r>
            <a:endParaRPr lang="zh-CN" altLang="en-US" sz="2000" dirty="0">
              <a:solidFill>
                <a:schemeClr val="accent1">
                  <a:lumMod val="75000"/>
                </a:schemeClr>
              </a:solidFill>
              <a:latin typeface="思源黑体 CN Bold" panose="020B0800000000000000" charset="-122"/>
              <a:ea typeface="思源黑体 CN Bold" panose="020B0800000000000000" charset="-122"/>
            </a:endParaRPr>
          </a:p>
        </p:txBody>
      </p:sp>
      <p:sp>
        <p:nvSpPr>
          <p:cNvPr id="13" name="î$ḷîḍè"/>
          <p:cNvSpPr/>
          <p:nvPr/>
        </p:nvSpPr>
        <p:spPr>
          <a:xfrm>
            <a:off x="687280" y="1463786"/>
            <a:ext cx="4826416" cy="213635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spAutoFit/>
          </a:bodyPr>
          <a:lstStyle/>
          <a:p>
            <a:pPr algn="just">
              <a:lnSpc>
                <a:spcPct val="150000"/>
              </a:lnSpc>
              <a:spcBef>
                <a:spcPct val="0"/>
              </a:spcBef>
            </a:pPr>
            <a:r>
              <a:rPr lang="zh-CN" altLang="en-US" sz="2000" b="1" dirty="0">
                <a:latin typeface="思源黑体 CN Normal" panose="020B0800000000000000" pitchFamily="34" charset="-122"/>
                <a:ea typeface="思源黑体 CN Normal" panose="020B0800000000000000" pitchFamily="34" charset="-122"/>
              </a:rPr>
              <a:t>概述：</a:t>
            </a:r>
            <a:endParaRPr lang="en-US" altLang="zh-CN" sz="2000"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Wingdings" panose="05000000000000000000" pitchFamily="2" charset="2"/>
              <a:buChar char="n"/>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月我国共进口非洲鱼粉</a:t>
            </a:r>
            <a:r>
              <a:rPr lang="en-US" altLang="zh-CN" sz="1400" b="1" u="sng" dirty="0">
                <a:latin typeface="思源黑体 CN Normal" panose="020B0800000000000000" pitchFamily="34" charset="-122"/>
                <a:ea typeface="思源黑体 CN Normal" panose="020B0800000000000000" pitchFamily="34" charset="-122"/>
              </a:rPr>
              <a:t>15,270</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28.63%</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Wingdings" panose="05000000000000000000" pitchFamily="2" charset="2"/>
              <a:buChar char="n"/>
            </a:pPr>
            <a:r>
              <a:rPr lang="zh-CN" altLang="en-US" sz="1400" dirty="0">
                <a:latin typeface="思源黑体 CN Normal" panose="020B0800000000000000" pitchFamily="34" charset="-122"/>
                <a:ea typeface="思源黑体 CN Normal" panose="020B0800000000000000" pitchFamily="34" charset="-122"/>
              </a:rPr>
              <a:t>其中，我国进口排名前三的国家分别为毛里塔尼亚、冈比亚和纳米比亚，其中</a:t>
            </a:r>
            <a:r>
              <a:rPr lang="zh-CN" altLang="en-US" sz="1400" b="1" dirty="0">
                <a:latin typeface="思源黑体 CN Normal" panose="020B0800000000000000" pitchFamily="34" charset="-122"/>
                <a:ea typeface="思源黑体 CN Normal" panose="020B0800000000000000" pitchFamily="34" charset="-122"/>
              </a:rPr>
              <a:t>毛里塔尼亚进口量同比明显下降，但冈比亚和纳米比亚则呈现同比增长态势</a:t>
            </a:r>
            <a:r>
              <a:rPr lang="zh-CN" altLang="en-US" sz="1400"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p:txBody>
      </p:sp>
      <p:sp>
        <p:nvSpPr>
          <p:cNvPr id="14" name="ïSliḋe"/>
          <p:cNvSpPr/>
          <p:nvPr/>
        </p:nvSpPr>
        <p:spPr bwMode="auto">
          <a:xfrm>
            <a:off x="687280" y="3581026"/>
            <a:ext cx="5346197" cy="241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spcBef>
                <a:spcPct val="0"/>
              </a:spcBef>
            </a:pPr>
            <a:r>
              <a:rPr lang="zh-CN" altLang="en-US" b="1" dirty="0">
                <a:latin typeface="思源黑体 CN Normal" panose="020B0800000000000000" pitchFamily="34" charset="-122"/>
                <a:ea typeface="思源黑体 CN Normal" panose="020B0800000000000000" pitchFamily="34" charset="-122"/>
              </a:rPr>
              <a:t>“前三甲”排排坐：</a:t>
            </a:r>
            <a:endParaRPr lang="en-US" altLang="zh-CN"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月我国进口毛里塔尼亚鱼粉数量为</a:t>
            </a:r>
            <a:r>
              <a:rPr lang="en-US" altLang="zh-CN" sz="1400" b="1" u="sng" dirty="0">
                <a:latin typeface="思源黑体 CN Normal" panose="020B0800000000000000" pitchFamily="34" charset="-122"/>
                <a:ea typeface="思源黑体 CN Normal" panose="020B0800000000000000" pitchFamily="34" charset="-122"/>
              </a:rPr>
              <a:t>7,774</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53.52%</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月我国进口冈比亚鱼粉数量为</a:t>
            </a:r>
            <a:r>
              <a:rPr lang="en-US" altLang="zh-CN" sz="1400" b="1" u="sng" dirty="0">
                <a:latin typeface="思源黑体 CN Normal" panose="020B0800000000000000" pitchFamily="34" charset="-122"/>
                <a:ea typeface="思源黑体 CN Normal" panose="020B0800000000000000" pitchFamily="34" charset="-122"/>
              </a:rPr>
              <a:t>4,640</a:t>
            </a:r>
            <a:r>
              <a:rPr lang="zh-CN" altLang="en-US" sz="1400" b="1" u="sng" dirty="0">
                <a:latin typeface="思源黑体 CN Normal" panose="020B0800000000000000" pitchFamily="34" charset="-122"/>
                <a:ea typeface="思源黑体 CN Normal" panose="020B0800000000000000" pitchFamily="34" charset="-122"/>
              </a:rPr>
              <a:t>吨，同比增加</a:t>
            </a:r>
            <a:r>
              <a:rPr lang="en-US" altLang="zh-CN" sz="1400" b="1" u="sng" dirty="0">
                <a:latin typeface="思源黑体 CN Normal" panose="020B0800000000000000" pitchFamily="34" charset="-122"/>
                <a:ea typeface="思源黑体 CN Normal" panose="020B0800000000000000" pitchFamily="34" charset="-122"/>
              </a:rPr>
              <a:t>27.52%</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月我国进口南非鱼粉数量为</a:t>
            </a:r>
            <a:r>
              <a:rPr lang="en-US" altLang="zh-CN" sz="1400" b="1" u="sng" dirty="0">
                <a:latin typeface="思源黑体 CN Normal" panose="020B0800000000000000" pitchFamily="34" charset="-122"/>
                <a:ea typeface="思源黑体 CN Normal" panose="020B0800000000000000" pitchFamily="34" charset="-122"/>
              </a:rPr>
              <a:t>1,500</a:t>
            </a:r>
            <a:r>
              <a:rPr lang="zh-CN" altLang="en-US" sz="1400" b="1" u="sng" dirty="0">
                <a:latin typeface="思源黑体 CN Normal" panose="020B0800000000000000" pitchFamily="34" charset="-122"/>
                <a:ea typeface="思源黑体 CN Normal" panose="020B0800000000000000" pitchFamily="34" charset="-122"/>
              </a:rPr>
              <a:t>吨，同比增加</a:t>
            </a:r>
            <a:r>
              <a:rPr lang="en-US" altLang="zh-CN" sz="1400" b="1" u="sng" dirty="0">
                <a:latin typeface="思源黑体 CN Normal" panose="020B0800000000000000" pitchFamily="34" charset="-122"/>
                <a:ea typeface="思源黑体 CN Normal" panose="020B0800000000000000" pitchFamily="34" charset="-122"/>
              </a:rPr>
              <a:t>49.39%</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p:txBody>
      </p:sp>
      <p:graphicFrame>
        <p:nvGraphicFramePr>
          <p:cNvPr id="10" name="表格 9"/>
          <p:cNvGraphicFramePr>
            <a:graphicFrameLocks noGrp="1"/>
          </p:cNvGraphicFramePr>
          <p:nvPr/>
        </p:nvGraphicFramePr>
        <p:xfrm>
          <a:off x="6372342" y="1806844"/>
          <a:ext cx="5132378" cy="4207399"/>
        </p:xfrm>
        <a:graphic>
          <a:graphicData uri="http://schemas.openxmlformats.org/drawingml/2006/table">
            <a:tbl>
              <a:tblPr>
                <a:tableStyleId>{0505E3EF-67EA-436B-97B2-0124C06EBD24}</a:tableStyleId>
              </a:tblPr>
              <a:tblGrid>
                <a:gridCol w="638118"/>
                <a:gridCol w="984499"/>
                <a:gridCol w="1031115"/>
                <a:gridCol w="1273941"/>
                <a:gridCol w="1204705"/>
              </a:tblGrid>
              <a:tr h="1036763">
                <a:tc gridSpan="5">
                  <a:txBody>
                    <a:bodyPr/>
                    <a:lstStyle/>
                    <a:p>
                      <a:pPr algn="ctr" fontAlgn="b"/>
                      <a:r>
                        <a:rPr lang="en-US" altLang="zh-CN" sz="1600" b="1" u="none" strike="noStrike" dirty="0">
                          <a:effectLst/>
                          <a:latin typeface="思源黑体 CN Normal" panose="020B0800000000000000" pitchFamily="34" charset="-122"/>
                          <a:ea typeface="思源黑体 CN Normal" panose="020B0800000000000000" pitchFamily="34" charset="-122"/>
                        </a:rPr>
                        <a:t>JCI</a:t>
                      </a:r>
                      <a:r>
                        <a:rPr lang="zh-CN" altLang="en-US" sz="1600" b="1" u="none" strike="noStrike" dirty="0">
                          <a:effectLst/>
                          <a:latin typeface="思源黑体 CN Normal" panose="020B0800000000000000" pitchFamily="34" charset="-122"/>
                          <a:ea typeface="思源黑体 CN Normal" panose="020B0800000000000000" pitchFamily="34" charset="-122"/>
                        </a:rPr>
                        <a:t>：</a:t>
                      </a:r>
                      <a:r>
                        <a:rPr lang="en-US" altLang="zh-CN" sz="1600" b="1" u="none" strike="noStrike" dirty="0">
                          <a:effectLst/>
                          <a:latin typeface="思源黑体 CN Normal" panose="020B0800000000000000" pitchFamily="34" charset="-122"/>
                          <a:ea typeface="思源黑体 CN Normal" panose="020B0800000000000000" pitchFamily="34" charset="-122"/>
                        </a:rPr>
                        <a:t>2026</a:t>
                      </a:r>
                      <a:r>
                        <a:rPr lang="zh-CN" altLang="en-US" sz="1600" b="1" u="none" strike="noStrike" dirty="0">
                          <a:effectLst/>
                          <a:latin typeface="思源黑体 CN Normal" panose="020B0800000000000000" pitchFamily="34" charset="-122"/>
                          <a:ea typeface="思源黑体 CN Normal" panose="020B0800000000000000" pitchFamily="34" charset="-122"/>
                        </a:rPr>
                        <a:t>年</a:t>
                      </a:r>
                      <a:r>
                        <a:rPr lang="en-US" altLang="zh-CN" sz="1600" b="1" u="none" strike="noStrike" dirty="0">
                          <a:effectLst/>
                          <a:latin typeface="思源黑体 CN Normal" panose="020B0800000000000000" pitchFamily="34" charset="-122"/>
                          <a:ea typeface="思源黑体 CN Normal" panose="020B0800000000000000" pitchFamily="34" charset="-122"/>
                        </a:rPr>
                        <a:t>1-6</a:t>
                      </a:r>
                      <a:r>
                        <a:rPr lang="zh-CN" altLang="en-US" sz="1600" b="1" u="none" strike="noStrike" dirty="0">
                          <a:effectLst/>
                          <a:latin typeface="思源黑体 CN Normal" panose="020B0800000000000000" pitchFamily="34" charset="-122"/>
                          <a:ea typeface="思源黑体 CN Normal" panose="020B0800000000000000" pitchFamily="34" charset="-122"/>
                        </a:rPr>
                        <a:t>月我国进口非洲鱼粉排序</a:t>
                      </a:r>
                      <a:endParaRPr lang="en-US" altLang="zh-CN" sz="1600" b="1" u="none" strike="noStrike" dirty="0">
                        <a:effectLst/>
                        <a:latin typeface="思源黑体 CN Normal" panose="020B0800000000000000" pitchFamily="34" charset="-122"/>
                        <a:ea typeface="思源黑体 CN Normal" panose="020B0800000000000000" pitchFamily="34" charset="-122"/>
                      </a:endParaRPr>
                    </a:p>
                    <a:p>
                      <a:pPr algn="ctr" fontAlgn="b"/>
                      <a:r>
                        <a:rPr lang="zh-CN" altLang="en-US" sz="1600" b="1" u="none" strike="noStrike" dirty="0">
                          <a:effectLst/>
                          <a:latin typeface="思源黑体 CN Normal" panose="020B0800000000000000" pitchFamily="34" charset="-122"/>
                          <a:ea typeface="思源黑体 CN Normal" panose="020B0800000000000000" pitchFamily="34" charset="-122"/>
                        </a:rPr>
                        <a:t>（单位：吨）</a:t>
                      </a:r>
                      <a:endParaRPr lang="zh-CN" altLang="en-US" sz="16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hMerge="1">
                  <a:tcPr marL="9525" marR="9525" marT="9525" marB="0" anchor="b"/>
                </a:tc>
                <a:tc hMerge="1">
                  <a:tcPr marL="9525" marR="9525" marT="9525" marB="0" anchor="b"/>
                </a:tc>
                <a:tc hMerge="1">
                  <a:tcPr marL="9525" marR="9525" marT="9525" marB="0" anchor="b"/>
                </a:tc>
                <a:tc hMerge="1">
                  <a:tcPr marL="9525" marR="9525" marT="9525" marB="0" anchor="b"/>
                </a:tc>
              </a:tr>
              <a:tr h="709788">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排序</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国家</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进口量</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总进口量占比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同比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05738">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1</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u="none" strike="noStrike" dirty="0">
                          <a:effectLst/>
                          <a:latin typeface="思源黑体 CN Normal" panose="020B0800000000000000" pitchFamily="34" charset="-122"/>
                          <a:ea typeface="思源黑体 CN Normal" panose="020B0800000000000000" pitchFamily="34" charset="-122"/>
                        </a:rPr>
                        <a:t>毛里塔尼亚</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rPr>
                        <a:t>7774</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1.00%</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00B050"/>
                          </a:solidFill>
                          <a:effectLst/>
                          <a:latin typeface="思源黑体 CN Normal" panose="020B0800000000000000" pitchFamily="34" charset="-122"/>
                          <a:ea typeface="思源黑体 CN Normal" panose="020B0800000000000000" pitchFamily="34" charset="-122"/>
                        </a:rPr>
                        <a:t>-53.52%</a:t>
                      </a:r>
                      <a:endParaRPr lang="en-US" altLang="zh-CN" sz="1400" b="1"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470402">
                <a:tc>
                  <a:txBody>
                    <a:bodyPr/>
                    <a:lstStyle/>
                    <a:p>
                      <a:pPr algn="ctr" fontAlgn="b"/>
                      <a:r>
                        <a:rPr lang="en-US" altLang="zh-CN" sz="1400" u="none" strike="noStrike" dirty="0">
                          <a:effectLst/>
                          <a:latin typeface="思源黑体 CN Normal" panose="020B0800000000000000" pitchFamily="34" charset="-122"/>
                          <a:ea typeface="思源黑体 CN Normal" panose="020B0800000000000000" pitchFamily="34" charset="-122"/>
                        </a:rPr>
                        <a:t>2</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1" u="none" strike="noStrike" dirty="0">
                          <a:effectLst/>
                          <a:latin typeface="思源黑体 CN Normal" panose="020B0800000000000000" pitchFamily="34" charset="-122"/>
                          <a:ea typeface="思源黑体 CN Normal" panose="020B0800000000000000" pitchFamily="34" charset="-122"/>
                        </a:rPr>
                        <a:t>冈比亚</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rPr>
                        <a:t>4640</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dirty="0">
                          <a:effectLst/>
                          <a:latin typeface="思源黑体 CN Normal" panose="020B0800000000000000" pitchFamily="34" charset="-122"/>
                          <a:ea typeface="思源黑体 CN Normal" panose="020B0800000000000000" pitchFamily="34" charset="-122"/>
                        </a:rPr>
                        <a:t>0.60%</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FF0000"/>
                          </a:solidFill>
                          <a:effectLst/>
                          <a:latin typeface="思源黑体 CN Normal" panose="020B0800000000000000" pitchFamily="34" charset="-122"/>
                          <a:ea typeface="思源黑体 CN Normal" panose="020B0800000000000000" pitchFamily="34" charset="-122"/>
                        </a:rPr>
                        <a:t>+27.52%</a:t>
                      </a:r>
                      <a:endParaRPr lang="en-US" altLang="zh-CN" sz="1400" b="1"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527174">
                <a:tc>
                  <a:txBody>
                    <a:bodyPr/>
                    <a:lstStyle/>
                    <a:p>
                      <a:pPr algn="ctr" fontAlgn="b"/>
                      <a:r>
                        <a:rPr lang="en-US" altLang="zh-CN" sz="1400" b="1" u="none" strike="noStrike" dirty="0">
                          <a:effectLst/>
                          <a:latin typeface="思源黑体 CN Normal" panose="020B0800000000000000" pitchFamily="34" charset="-122"/>
                          <a:ea typeface="思源黑体 CN Normal" panose="020B0800000000000000" pitchFamily="34" charset="-122"/>
                        </a:rPr>
                        <a:t>3</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u="none" strike="noStrike" dirty="0">
                          <a:effectLst/>
                          <a:latin typeface="思源黑体 CN Normal" panose="020B0800000000000000" pitchFamily="34" charset="-122"/>
                          <a:ea typeface="思源黑体 CN Normal" panose="020B0800000000000000" pitchFamily="34" charset="-122"/>
                        </a:rPr>
                        <a:t>纳米比亚</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1500</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0.19%</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solidFill>
                            <a:srgbClr val="FF0000"/>
                          </a:solidFill>
                          <a:effectLst/>
                          <a:latin typeface="思源黑体 CN Normal" panose="020B0800000000000000" pitchFamily="34" charset="-122"/>
                          <a:ea typeface="思源黑体 CN Normal" panose="020B0800000000000000" pitchFamily="34" charset="-122"/>
                        </a:rPr>
                        <a:t>+49.39%</a:t>
                      </a:r>
                      <a:endParaRPr lang="en-US" altLang="zh-CN" sz="1400" b="0"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470402">
                <a:tc>
                  <a:txBody>
                    <a:bodyPr/>
                    <a:lstStyle/>
                    <a:p>
                      <a:pPr algn="ctr" fontAlgn="b"/>
                      <a:r>
                        <a:rPr lang="en-US" altLang="zh-CN" sz="1400" b="0" i="0" u="none" strike="noStrike" dirty="0">
                          <a:solidFill>
                            <a:schemeClr val="dk1"/>
                          </a:solidFill>
                          <a:effectLst/>
                          <a:latin typeface="思源黑体 CN Normal" panose="020B0800000000000000" pitchFamily="34" charset="-122"/>
                          <a:ea typeface="思源黑体 CN Normal" panose="020B0800000000000000" pitchFamily="34" charset="-122"/>
                        </a:rPr>
                        <a:t>4</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南非</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1056</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0.14%</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endParaRPr lang="en-US" altLang="zh-CN" sz="1400" b="0" i="0" u="none" strike="noStrike" dirty="0">
                        <a:solidFill>
                          <a:srgbClr val="FF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487132">
                <a:tc>
                  <a:txBody>
                    <a:bodyPr/>
                    <a:lstStyle/>
                    <a:p>
                      <a:pPr algn="ctr" fontAlgn="b"/>
                      <a:r>
                        <a:rPr lang="en-US" altLang="zh-CN" sz="1400" b="0" i="0" u="none" strike="noStrike" dirty="0">
                          <a:solidFill>
                            <a:schemeClr val="dk1"/>
                          </a:solidFill>
                          <a:effectLst/>
                          <a:latin typeface="思源黑体 CN Normal" panose="020B0800000000000000" pitchFamily="34" charset="-122"/>
                          <a:ea typeface="思源黑体 CN Normal" panose="020B0800000000000000" pitchFamily="34" charset="-122"/>
                        </a:rPr>
                        <a:t>5</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rPr>
                        <a:t>毛里求斯</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300</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u="none" strike="noStrike" dirty="0">
                          <a:effectLst/>
                          <a:latin typeface="思源黑体 CN Normal" panose="020B0800000000000000" pitchFamily="34" charset="-122"/>
                          <a:ea typeface="思源黑体 CN Normal" panose="020B0800000000000000" pitchFamily="34" charset="-122"/>
                        </a:rPr>
                        <a:t>0.04%</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bl>
          </a:graphicData>
        </a:graphic>
      </p:graphicFrame>
      <p:sp>
        <p:nvSpPr>
          <p:cNvPr id="6" name="页脚占位符 5"/>
          <p:cNvSpPr>
            <a:spLocks noGrp="1"/>
          </p:cNvSpPr>
          <p:nvPr>
            <p:ph type="ftr" sz="quarter" idx="11"/>
          </p:nvPr>
        </p:nvSpPr>
        <p:spPr>
          <a:xfrm>
            <a:off x="4038600" y="6558064"/>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18175"/>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8" y="561166"/>
            <a:ext cx="8754966" cy="400110"/>
          </a:xfrm>
          <a:prstGeom prst="rect">
            <a:avLst/>
          </a:prstGeom>
          <a:noFill/>
        </p:spPr>
        <p:txBody>
          <a:bodyPr wrap="square" rtlCol="0">
            <a:spAutoFit/>
          </a:bodyPr>
          <a:lstStyle/>
          <a:p>
            <a:r>
              <a:rPr lang="en-US" altLang="zh-CN" sz="2000" dirty="0">
                <a:solidFill>
                  <a:schemeClr val="accent1">
                    <a:lumMod val="75000"/>
                  </a:schemeClr>
                </a:solidFill>
                <a:latin typeface="思源黑体 CN Bold" panose="020B0800000000000000" charset="-122"/>
                <a:ea typeface="思源黑体 CN Bold" panose="020B0800000000000000" charset="-122"/>
              </a:rPr>
              <a:t>2.4</a:t>
            </a:r>
            <a:r>
              <a:rPr lang="en-US" altLang="zh-CN" sz="2000" b="1" dirty="0">
                <a:solidFill>
                  <a:schemeClr val="accent2"/>
                </a:solidFill>
                <a:latin typeface="思源黑体 CN Bold" panose="020B0800000000000000" charset="-122"/>
                <a:ea typeface="思源黑体 CN Bold" panose="020B0800000000000000" charset="-122"/>
                <a:cs typeface="思源黑体 CN Medium" panose="020B0800000000000000" pitchFamily="34" charset="-122"/>
              </a:rPr>
              <a:t> </a:t>
            </a:r>
            <a:r>
              <a:rPr lang="zh-CN" altLang="en-US" sz="2000" b="1" dirty="0">
                <a:solidFill>
                  <a:schemeClr val="accent1">
                    <a:lumMod val="75000"/>
                  </a:schemeClr>
                </a:solidFill>
                <a:latin typeface="思源黑体 CN Bold" panose="020B0800000000000000" charset="-122"/>
                <a:ea typeface="思源黑体 CN Bold" panose="020B0800000000000000" charset="-122"/>
                <a:cs typeface="思源黑体 CN Medium" panose="020B0800000000000000" pitchFamily="34" charset="-122"/>
              </a:rPr>
              <a:t>其他：今年上半年我国进口其他版块鱼粉数量皆减少，丹麦降幅尤为明显</a:t>
            </a:r>
            <a:endParaRPr lang="zh-CN" altLang="en-US" sz="2000" dirty="0">
              <a:solidFill>
                <a:schemeClr val="accent1">
                  <a:lumMod val="75000"/>
                </a:schemeClr>
              </a:solidFill>
              <a:latin typeface="思源黑体 CN Bold" panose="020B0800000000000000" charset="-122"/>
              <a:ea typeface="思源黑体 CN Bold" panose="020B0800000000000000" charset="-122"/>
            </a:endParaRPr>
          </a:p>
        </p:txBody>
      </p:sp>
      <p:sp>
        <p:nvSpPr>
          <p:cNvPr id="14" name="ïSliḋe"/>
          <p:cNvSpPr/>
          <p:nvPr/>
        </p:nvSpPr>
        <p:spPr bwMode="auto">
          <a:xfrm>
            <a:off x="6096000" y="1585447"/>
            <a:ext cx="5756246" cy="430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just">
              <a:lnSpc>
                <a:spcPct val="150000"/>
              </a:lnSpc>
              <a:spcBef>
                <a:spcPct val="0"/>
              </a:spcBef>
            </a:pPr>
            <a:r>
              <a:rPr lang="zh-CN" altLang="en-US" b="1" dirty="0">
                <a:latin typeface="思源黑体 CN Normal" panose="020B0800000000000000" pitchFamily="34" charset="-122"/>
                <a:ea typeface="思源黑体 CN Normal" panose="020B0800000000000000" pitchFamily="34" charset="-122"/>
              </a:rPr>
              <a:t>俄罗斯：</a:t>
            </a:r>
            <a:endParaRPr lang="en-US" altLang="zh-CN"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月我国进口俄罗斯鱼粉数量为</a:t>
            </a:r>
            <a:r>
              <a:rPr lang="en-US" altLang="zh-CN" sz="1400" b="1" u="sng" dirty="0">
                <a:latin typeface="思源黑体 CN Normal" panose="020B0800000000000000" pitchFamily="34" charset="-122"/>
                <a:ea typeface="思源黑体 CN Normal" panose="020B0800000000000000" pitchFamily="34" charset="-122"/>
              </a:rPr>
              <a:t>64,728</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18.84%</a:t>
            </a:r>
            <a:r>
              <a:rPr lang="zh-CN" altLang="en-US" sz="1400" b="1" u="sng" dirty="0">
                <a:latin typeface="思源黑体 CN Normal" panose="020B0800000000000000" pitchFamily="34" charset="-122"/>
                <a:ea typeface="思源黑体 CN Normal" panose="020B0800000000000000" pitchFamily="34" charset="-122"/>
              </a:rPr>
              <a:t>；</a:t>
            </a: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zh-CN" altLang="en-US" b="1" dirty="0">
                <a:latin typeface="思源黑体 CN Normal" panose="020B0800000000000000" pitchFamily="34" charset="-122"/>
                <a:ea typeface="思源黑体 CN Normal" panose="020B0800000000000000" pitchFamily="34" charset="-122"/>
              </a:rPr>
              <a:t>美国：</a:t>
            </a:r>
            <a:endParaRPr lang="en-US" altLang="zh-CN"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dirty="0">
                <a:latin typeface="思源黑体 CN Normal" panose="020B0800000000000000" pitchFamily="34" charset="-122"/>
                <a:ea typeface="思源黑体 CN Normal" panose="020B0800000000000000" pitchFamily="34" charset="-122"/>
              </a:rPr>
              <a:t>2026</a:t>
            </a:r>
            <a:r>
              <a:rPr lang="zh-CN" altLang="en-US" sz="1400" dirty="0">
                <a:latin typeface="思源黑体 CN Normal" panose="020B0800000000000000" pitchFamily="34" charset="-122"/>
                <a:ea typeface="思源黑体 CN Normal" panose="020B0800000000000000" pitchFamily="34" charset="-122"/>
              </a:rPr>
              <a:t>年</a:t>
            </a:r>
            <a:r>
              <a:rPr lang="en-US" altLang="zh-CN" sz="1400" dirty="0">
                <a:latin typeface="思源黑体 CN Normal" panose="020B0800000000000000" pitchFamily="34" charset="-122"/>
                <a:ea typeface="思源黑体 CN Normal" panose="020B0800000000000000" pitchFamily="34" charset="-122"/>
              </a:rPr>
              <a:t>1-6</a:t>
            </a:r>
            <a:r>
              <a:rPr lang="zh-CN" altLang="en-US" sz="1400" dirty="0">
                <a:latin typeface="思源黑体 CN Normal" panose="020B0800000000000000" pitchFamily="34" charset="-122"/>
                <a:ea typeface="思源黑体 CN Normal" panose="020B0800000000000000" pitchFamily="34" charset="-122"/>
              </a:rPr>
              <a:t>月我国进口美国鱼粉数量为</a:t>
            </a:r>
            <a:r>
              <a:rPr lang="en-US" altLang="zh-CN" sz="1400" dirty="0">
                <a:latin typeface="思源黑体 CN Normal" panose="020B0800000000000000" pitchFamily="34" charset="-122"/>
                <a:ea typeface="思源黑体 CN Normal" panose="020B0800000000000000" pitchFamily="34" charset="-122"/>
              </a:rPr>
              <a:t>24,014</a:t>
            </a:r>
            <a:r>
              <a:rPr lang="zh-CN" altLang="en-US" sz="1400" dirty="0">
                <a:latin typeface="思源黑体 CN Normal" panose="020B0800000000000000" pitchFamily="34" charset="-122"/>
                <a:ea typeface="思源黑体 CN Normal" panose="020B0800000000000000" pitchFamily="34" charset="-122"/>
              </a:rPr>
              <a:t>吨，同比减少</a:t>
            </a:r>
            <a:r>
              <a:rPr lang="en-US" altLang="zh-CN" sz="1400" dirty="0">
                <a:latin typeface="思源黑体 CN Normal" panose="020B0800000000000000" pitchFamily="34" charset="-122"/>
                <a:ea typeface="思源黑体 CN Normal" panose="020B0800000000000000" pitchFamily="34" charset="-122"/>
              </a:rPr>
              <a:t>3.39%</a:t>
            </a:r>
            <a:r>
              <a:rPr lang="zh-CN" altLang="en-US" sz="1400"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endParaRPr lang="en-US" altLang="zh-CN" sz="1400"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zh-CN" altLang="en-US" b="1" dirty="0">
                <a:latin typeface="思源黑体 CN Normal" panose="020B0800000000000000" pitchFamily="34" charset="-122"/>
                <a:ea typeface="思源黑体 CN Normal" panose="020B0800000000000000" pitchFamily="34" charset="-122"/>
              </a:rPr>
              <a:t>丹麦：</a:t>
            </a:r>
            <a:endParaRPr lang="en-US" altLang="zh-CN"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b="1" u="sng" dirty="0">
                <a:latin typeface="思源黑体 CN Normal" panose="020B0800000000000000" pitchFamily="34" charset="-122"/>
                <a:ea typeface="思源黑体 CN Normal" panose="020B0800000000000000" pitchFamily="34" charset="-122"/>
              </a:rPr>
              <a:t>2026</a:t>
            </a:r>
            <a:r>
              <a:rPr lang="zh-CN" altLang="en-US" sz="1400" b="1" u="sng" dirty="0">
                <a:latin typeface="思源黑体 CN Normal" panose="020B0800000000000000" pitchFamily="34" charset="-122"/>
                <a:ea typeface="思源黑体 CN Normal" panose="020B0800000000000000" pitchFamily="34" charset="-122"/>
              </a:rPr>
              <a:t>年</a:t>
            </a:r>
            <a:r>
              <a:rPr lang="en-US" altLang="zh-CN" sz="1400" b="1" u="sng" dirty="0">
                <a:latin typeface="思源黑体 CN Normal" panose="020B0800000000000000" pitchFamily="34" charset="-122"/>
                <a:ea typeface="思源黑体 CN Normal" panose="020B0800000000000000" pitchFamily="34" charset="-122"/>
              </a:rPr>
              <a:t>1-6</a:t>
            </a:r>
            <a:r>
              <a:rPr lang="zh-CN" altLang="en-US" sz="1400" b="1" u="sng" dirty="0">
                <a:latin typeface="思源黑体 CN Normal" panose="020B0800000000000000" pitchFamily="34" charset="-122"/>
                <a:ea typeface="思源黑体 CN Normal" panose="020B0800000000000000" pitchFamily="34" charset="-122"/>
              </a:rPr>
              <a:t>月我国进口丹麦鱼粉数量为</a:t>
            </a:r>
            <a:r>
              <a:rPr lang="en-US" altLang="zh-CN" sz="1400" b="1" u="sng" dirty="0">
                <a:latin typeface="思源黑体 CN Normal" panose="020B0800000000000000" pitchFamily="34" charset="-122"/>
                <a:ea typeface="思源黑体 CN Normal" panose="020B0800000000000000" pitchFamily="34" charset="-122"/>
              </a:rPr>
              <a:t>6</a:t>
            </a:r>
            <a:r>
              <a:rPr lang="zh-CN" altLang="en-US" sz="1400" b="1" u="sng" dirty="0">
                <a:latin typeface="思源黑体 CN Normal" panose="020B0800000000000000" pitchFamily="34" charset="-122"/>
                <a:ea typeface="思源黑体 CN Normal" panose="020B0800000000000000" pitchFamily="34" charset="-122"/>
              </a:rPr>
              <a:t>吨，同比减少</a:t>
            </a:r>
            <a:r>
              <a:rPr lang="en-US" altLang="zh-CN" sz="1400" b="1" u="sng" dirty="0">
                <a:latin typeface="思源黑体 CN Normal" panose="020B0800000000000000" pitchFamily="34" charset="-122"/>
                <a:ea typeface="思源黑体 CN Normal" panose="020B0800000000000000" pitchFamily="34" charset="-122"/>
              </a:rPr>
              <a:t>99.62%</a:t>
            </a:r>
            <a:r>
              <a:rPr lang="zh-CN" altLang="en-US" sz="1400" u="sng"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endParaRPr lang="en-US" altLang="zh-CN" sz="1400" b="1" u="sng"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zh-CN" altLang="en-US" b="1" dirty="0">
                <a:latin typeface="思源黑体 CN Normal" panose="020B0800000000000000" pitchFamily="34" charset="-122"/>
                <a:ea typeface="思源黑体 CN Normal" panose="020B0800000000000000" pitchFamily="34" charset="-122"/>
              </a:rPr>
              <a:t>新西兰：</a:t>
            </a:r>
            <a:endParaRPr lang="en-US" altLang="zh-CN" b="1" dirty="0">
              <a:latin typeface="思源黑体 CN Normal" panose="020B0800000000000000" pitchFamily="34" charset="-122"/>
              <a:ea typeface="思源黑体 CN Normal" panose="020B0800000000000000" pitchFamily="34" charset="-122"/>
            </a:endParaRPr>
          </a:p>
          <a:p>
            <a:pPr marL="171450" indent="-171450" algn="just">
              <a:lnSpc>
                <a:spcPct val="150000"/>
              </a:lnSpc>
              <a:spcBef>
                <a:spcPct val="0"/>
              </a:spcBef>
              <a:buFont typeface="Arial" panose="020B0604020202090204" pitchFamily="34" charset="0"/>
              <a:buChar char="•"/>
            </a:pPr>
            <a:r>
              <a:rPr lang="en-US" altLang="zh-CN" sz="1400" dirty="0">
                <a:latin typeface="思源黑体 CN Normal" panose="020B0800000000000000" pitchFamily="34" charset="-122"/>
                <a:ea typeface="思源黑体 CN Normal" panose="020B0800000000000000" pitchFamily="34" charset="-122"/>
              </a:rPr>
              <a:t>2026</a:t>
            </a:r>
            <a:r>
              <a:rPr lang="zh-CN" altLang="en-US" sz="1400" dirty="0">
                <a:latin typeface="思源黑体 CN Normal" panose="020B0800000000000000" pitchFamily="34" charset="-122"/>
                <a:ea typeface="思源黑体 CN Normal" panose="020B0800000000000000" pitchFamily="34" charset="-122"/>
              </a:rPr>
              <a:t>年</a:t>
            </a:r>
            <a:r>
              <a:rPr lang="en-US" altLang="zh-CN" sz="1400" dirty="0">
                <a:latin typeface="思源黑体 CN Normal" panose="020B0800000000000000" pitchFamily="34" charset="-122"/>
                <a:ea typeface="思源黑体 CN Normal" panose="020B0800000000000000" pitchFamily="34" charset="-122"/>
              </a:rPr>
              <a:t>1-6</a:t>
            </a:r>
            <a:r>
              <a:rPr lang="zh-CN" altLang="en-US" sz="1400" dirty="0">
                <a:latin typeface="思源黑体 CN Normal" panose="020B0800000000000000" pitchFamily="34" charset="-122"/>
                <a:ea typeface="思源黑体 CN Normal" panose="020B0800000000000000" pitchFamily="34" charset="-122"/>
              </a:rPr>
              <a:t>月我国进口新西兰鱼粉数量为</a:t>
            </a:r>
            <a:r>
              <a:rPr lang="en-US" altLang="zh-CN" sz="1400" dirty="0">
                <a:latin typeface="思源黑体 CN Normal" panose="020B0800000000000000" pitchFamily="34" charset="-122"/>
                <a:ea typeface="思源黑体 CN Normal" panose="020B0800000000000000" pitchFamily="34" charset="-122"/>
              </a:rPr>
              <a:t>3,412</a:t>
            </a:r>
            <a:r>
              <a:rPr lang="zh-CN" altLang="en-US" sz="1400" dirty="0">
                <a:latin typeface="思源黑体 CN Normal" panose="020B0800000000000000" pitchFamily="34" charset="-122"/>
                <a:ea typeface="思源黑体 CN Normal" panose="020B0800000000000000" pitchFamily="34" charset="-122"/>
              </a:rPr>
              <a:t>吨，同比减少</a:t>
            </a:r>
            <a:r>
              <a:rPr lang="en-US" altLang="zh-CN" sz="1400" dirty="0">
                <a:latin typeface="思源黑体 CN Normal" panose="020B0800000000000000" pitchFamily="34" charset="-122"/>
                <a:ea typeface="思源黑体 CN Normal" panose="020B0800000000000000" pitchFamily="34" charset="-122"/>
              </a:rPr>
              <a:t>7.82%</a:t>
            </a:r>
            <a:r>
              <a:rPr lang="zh-CN" altLang="en-US" sz="1400" dirty="0">
                <a:latin typeface="思源黑体 CN Normal" panose="020B0800000000000000" pitchFamily="34" charset="-122"/>
                <a:ea typeface="思源黑体 CN Normal" panose="020B0800000000000000" pitchFamily="34" charset="-122"/>
              </a:rPr>
              <a:t>。</a:t>
            </a:r>
            <a:endParaRPr lang="en-US" altLang="zh-CN" sz="1400" dirty="0">
              <a:latin typeface="思源黑体 CN Normal" panose="020B0800000000000000" pitchFamily="34" charset="-122"/>
              <a:ea typeface="思源黑体 CN Normal" panose="020B0800000000000000" pitchFamily="34" charset="-122"/>
            </a:endParaRPr>
          </a:p>
        </p:txBody>
      </p:sp>
      <p:graphicFrame>
        <p:nvGraphicFramePr>
          <p:cNvPr id="11" name="表格 10"/>
          <p:cNvGraphicFramePr>
            <a:graphicFrameLocks noGrp="1"/>
          </p:cNvGraphicFramePr>
          <p:nvPr/>
        </p:nvGraphicFramePr>
        <p:xfrm>
          <a:off x="607398" y="1670062"/>
          <a:ext cx="5231442" cy="4139130"/>
        </p:xfrm>
        <a:graphic>
          <a:graphicData uri="http://schemas.openxmlformats.org/drawingml/2006/table">
            <a:tbl>
              <a:tblPr>
                <a:tableStyleId>{0505E3EF-67EA-436B-97B2-0124C06EBD24}</a:tableStyleId>
              </a:tblPr>
              <a:tblGrid>
                <a:gridCol w="1026476"/>
                <a:gridCol w="1026476"/>
                <a:gridCol w="1026476"/>
                <a:gridCol w="1125538"/>
                <a:gridCol w="1026476"/>
              </a:tblGrid>
              <a:tr h="941282">
                <a:tc gridSpan="5">
                  <a:txBody>
                    <a:bodyPr/>
                    <a:lstStyle/>
                    <a:p>
                      <a:pPr algn="ctr" fontAlgn="b"/>
                      <a:r>
                        <a:rPr lang="en-US" altLang="zh-CN" sz="1600" b="1" u="none" strike="noStrike" dirty="0">
                          <a:effectLst/>
                          <a:latin typeface="思源黑体 CN Normal" panose="020B0800000000000000" pitchFamily="34" charset="-122"/>
                          <a:ea typeface="思源黑体 CN Normal" panose="020B0800000000000000" pitchFamily="34" charset="-122"/>
                        </a:rPr>
                        <a:t>JCI</a:t>
                      </a:r>
                      <a:r>
                        <a:rPr lang="zh-CN" altLang="en-US" sz="1600" b="1" u="none" strike="noStrike" dirty="0">
                          <a:effectLst/>
                          <a:latin typeface="思源黑体 CN Normal" panose="020B0800000000000000" pitchFamily="34" charset="-122"/>
                          <a:ea typeface="思源黑体 CN Normal" panose="020B0800000000000000" pitchFamily="34" charset="-122"/>
                        </a:rPr>
                        <a:t>：</a:t>
                      </a:r>
                      <a:r>
                        <a:rPr lang="en-US" altLang="zh-CN" sz="1600" b="1" u="none" strike="noStrike" dirty="0">
                          <a:effectLst/>
                          <a:latin typeface="思源黑体 CN Normal" panose="020B0800000000000000" pitchFamily="34" charset="-122"/>
                          <a:ea typeface="思源黑体 CN Normal" panose="020B0800000000000000" pitchFamily="34" charset="-122"/>
                        </a:rPr>
                        <a:t>2026</a:t>
                      </a:r>
                      <a:r>
                        <a:rPr lang="zh-CN" altLang="en-US" sz="1600" b="1" u="none" strike="noStrike" dirty="0">
                          <a:effectLst/>
                          <a:latin typeface="思源黑体 CN Normal" panose="020B0800000000000000" pitchFamily="34" charset="-122"/>
                          <a:ea typeface="思源黑体 CN Normal" panose="020B0800000000000000" pitchFamily="34" charset="-122"/>
                        </a:rPr>
                        <a:t>年</a:t>
                      </a:r>
                      <a:r>
                        <a:rPr lang="en-US" altLang="zh-CN" sz="1600" b="1" u="none" strike="noStrike" dirty="0">
                          <a:effectLst/>
                          <a:latin typeface="思源黑体 CN Normal" panose="020B0800000000000000" pitchFamily="34" charset="-122"/>
                          <a:ea typeface="思源黑体 CN Normal" panose="020B0800000000000000" pitchFamily="34" charset="-122"/>
                        </a:rPr>
                        <a:t>1-6</a:t>
                      </a:r>
                      <a:r>
                        <a:rPr lang="zh-CN" altLang="en-US" sz="1600" b="1" u="none" strike="noStrike" dirty="0">
                          <a:effectLst/>
                          <a:latin typeface="思源黑体 CN Normal" panose="020B0800000000000000" pitchFamily="34" charset="-122"/>
                          <a:ea typeface="思源黑体 CN Normal" panose="020B0800000000000000" pitchFamily="34" charset="-122"/>
                        </a:rPr>
                        <a:t>月我国进口其他地区鱼粉一览</a:t>
                      </a:r>
                      <a:endParaRPr lang="en-US" altLang="zh-CN" sz="1600" b="1" u="none" strike="noStrike" dirty="0">
                        <a:effectLst/>
                        <a:latin typeface="思源黑体 CN Normal" panose="020B0800000000000000" pitchFamily="34" charset="-122"/>
                        <a:ea typeface="思源黑体 CN Normal" panose="020B0800000000000000" pitchFamily="34" charset="-122"/>
                      </a:endParaRPr>
                    </a:p>
                    <a:p>
                      <a:pPr algn="ctr" fontAlgn="b"/>
                      <a:r>
                        <a:rPr lang="zh-CN" altLang="en-US" sz="1600" b="1" u="none" strike="noStrike" dirty="0">
                          <a:effectLst/>
                          <a:latin typeface="思源黑体 CN Normal" panose="020B0800000000000000" pitchFamily="34" charset="-122"/>
                          <a:ea typeface="思源黑体 CN Normal" panose="020B0800000000000000" pitchFamily="34" charset="-122"/>
                        </a:rPr>
                        <a:t>（单位：吨）</a:t>
                      </a:r>
                      <a:endParaRPr lang="zh-CN" altLang="en-US" sz="16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hMerge="1">
                  <a:tcPr marL="9525" marR="9525" marT="9525" marB="0" anchor="b"/>
                </a:tc>
                <a:tc hMerge="1">
                  <a:tcPr marL="9525" marR="9525" marT="9525" marB="0" anchor="b"/>
                </a:tc>
                <a:tc hMerge="1">
                  <a:tcPr marL="9525" marR="9525" marT="9525" marB="0" anchor="b"/>
                </a:tc>
                <a:tc hMerge="1">
                  <a:tcPr marL="9525" marR="9525" marT="9525" marB="0" anchor="b"/>
                </a:tc>
              </a:tr>
              <a:tr h="644420">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排序</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国家</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进口量</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总进口量占比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fontAlgn="b"/>
                      <a:r>
                        <a:rPr lang="zh-CN" altLang="en-US" sz="1400" b="1" u="none" strike="noStrike" dirty="0">
                          <a:effectLst/>
                          <a:latin typeface="思源黑体 CN Normal" panose="020B0800000000000000" pitchFamily="34" charset="-122"/>
                          <a:ea typeface="思源黑体 CN Normal" panose="020B0800000000000000" pitchFamily="34" charset="-122"/>
                        </a:rPr>
                        <a:t>同比</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38357">
                <a:tc>
                  <a:txBody>
                    <a:bodyPr/>
                    <a:lstStyle/>
                    <a:p>
                      <a:pPr algn="ctr" fontAlgn="b"/>
                      <a:r>
                        <a:rPr lang="en-US" altLang="zh-CN" sz="1400" b="0" u="none" strike="noStrike" dirty="0">
                          <a:effectLst/>
                          <a:latin typeface="思源黑体 CN Normal" panose="020B0800000000000000" pitchFamily="34" charset="-122"/>
                          <a:ea typeface="思源黑体 CN Normal" panose="020B0800000000000000" pitchFamily="34" charset="-122"/>
                        </a:rPr>
                        <a:t>1</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u="none" strike="noStrike" dirty="0">
                          <a:effectLst/>
                          <a:latin typeface="思源黑体 CN Normal" panose="020B0800000000000000" pitchFamily="34" charset="-122"/>
                          <a:ea typeface="思源黑体 CN Normal" panose="020B0800000000000000" pitchFamily="34" charset="-122"/>
                        </a:rPr>
                        <a:t>俄罗斯</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64728</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effectLst/>
                          <a:latin typeface="思源黑体 CN Normal" panose="020B0800000000000000" pitchFamily="34" charset="-122"/>
                          <a:ea typeface="思源黑体 CN Normal" panose="020B0800000000000000" pitchFamily="34" charset="-122"/>
                        </a:rPr>
                        <a:t>8.35%</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solidFill>
                            <a:srgbClr val="00B050"/>
                          </a:solidFill>
                          <a:effectLst/>
                          <a:latin typeface="思源黑体 CN Normal" panose="020B0800000000000000" pitchFamily="34" charset="-122"/>
                          <a:ea typeface="思源黑体 CN Normal" panose="020B0800000000000000" pitchFamily="34" charset="-122"/>
                        </a:rPr>
                        <a:t>-18.84%</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38357">
                <a:tc>
                  <a:txBody>
                    <a:bodyPr/>
                    <a:lstStyle/>
                    <a:p>
                      <a:pPr algn="ctr" fontAlgn="b"/>
                      <a:r>
                        <a:rPr lang="en-US" altLang="zh-CN" sz="1400" b="0" u="none" strike="noStrike" dirty="0">
                          <a:effectLst/>
                          <a:latin typeface="思源黑体 CN Normal" panose="020B0800000000000000" pitchFamily="34" charset="-122"/>
                          <a:ea typeface="思源黑体 CN Normal" panose="020B0800000000000000" pitchFamily="34" charset="-122"/>
                        </a:rPr>
                        <a:t>2</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u="none" strike="noStrike" dirty="0">
                          <a:effectLst/>
                          <a:latin typeface="思源黑体 CN Normal" panose="020B0800000000000000" pitchFamily="34" charset="-122"/>
                          <a:ea typeface="思源黑体 CN Normal" panose="020B0800000000000000" pitchFamily="34" charset="-122"/>
                        </a:rPr>
                        <a:t>美国</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24014</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effectLst/>
                          <a:latin typeface="思源黑体 CN Normal" panose="020B0800000000000000" pitchFamily="34" charset="-122"/>
                          <a:ea typeface="思源黑体 CN Normal" panose="020B0800000000000000" pitchFamily="34" charset="-122"/>
                        </a:rPr>
                        <a:t>3.10%</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solidFill>
                            <a:srgbClr val="00B050"/>
                          </a:solidFill>
                          <a:effectLst/>
                          <a:latin typeface="思源黑体 CN Normal" panose="020B0800000000000000" pitchFamily="34" charset="-122"/>
                          <a:ea typeface="思源黑体 CN Normal" panose="020B0800000000000000" pitchFamily="34" charset="-122"/>
                        </a:rPr>
                        <a:t>-3.39%</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38357">
                <a:tc>
                  <a:txBody>
                    <a:bodyPr/>
                    <a:lstStyle/>
                    <a:p>
                      <a:pPr algn="ctr" fontAlgn="b"/>
                      <a:r>
                        <a:rPr lang="en-US" altLang="zh-CN" sz="1400" b="0" u="none" strike="noStrike" dirty="0">
                          <a:effectLst/>
                          <a:latin typeface="思源黑体 CN Normal" panose="020B0800000000000000" pitchFamily="34" charset="-122"/>
                          <a:ea typeface="思源黑体 CN Normal" panose="020B0800000000000000" pitchFamily="34" charset="-122"/>
                        </a:rPr>
                        <a:t>3</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0" i="0" u="none" strike="noStrike" dirty="0">
                          <a:solidFill>
                            <a:schemeClr val="dk1"/>
                          </a:solidFill>
                          <a:effectLst/>
                          <a:latin typeface="思源黑体 CN Normal" panose="020B0800000000000000" pitchFamily="34" charset="-122"/>
                          <a:ea typeface="思源黑体 CN Normal" panose="020B0800000000000000" pitchFamily="34" charset="-122"/>
                        </a:rPr>
                        <a:t>新西兰</a:t>
                      </a:r>
                      <a:endParaRPr lang="zh-CN" altLang="en-US"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rPr>
                        <a:t>3412</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effectLst/>
                          <a:latin typeface="思源黑体 CN Normal" panose="020B0800000000000000" pitchFamily="34" charset="-122"/>
                          <a:ea typeface="思源黑体 CN Normal" panose="020B0800000000000000" pitchFamily="34" charset="-122"/>
                        </a:rPr>
                        <a:t>0.44%</a:t>
                      </a:r>
                      <a:endParaRPr lang="en-US" altLang="zh-CN" sz="1400" b="0"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0" u="none" strike="noStrike" dirty="0">
                          <a:solidFill>
                            <a:srgbClr val="00B050"/>
                          </a:solidFill>
                          <a:effectLst/>
                          <a:latin typeface="思源黑体 CN Normal" panose="020B0800000000000000" pitchFamily="34" charset="-122"/>
                          <a:ea typeface="思源黑体 CN Normal" panose="020B0800000000000000" pitchFamily="34" charset="-122"/>
                        </a:rPr>
                        <a:t>-7.82%</a:t>
                      </a:r>
                      <a:endParaRPr lang="en-US" altLang="zh-CN" sz="1400" b="0"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r h="638357">
                <a:tc>
                  <a:txBody>
                    <a:bodyPr/>
                    <a:lstStyle/>
                    <a:p>
                      <a:pPr algn="ctr" fontAlgn="b"/>
                      <a:r>
                        <a:rPr lang="en-US" altLang="zh-CN" sz="1400" b="1" u="none" strike="noStrike" dirty="0">
                          <a:effectLst/>
                          <a:latin typeface="思源黑体 CN Normal" panose="020B0800000000000000" pitchFamily="34" charset="-122"/>
                          <a:ea typeface="思源黑体 CN Normal" panose="020B0800000000000000" pitchFamily="34" charset="-122"/>
                        </a:rPr>
                        <a:t>4</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zh-CN" altLang="en-US" sz="1400" b="1" i="0" u="none" strike="noStrike" dirty="0">
                          <a:solidFill>
                            <a:schemeClr val="dk1"/>
                          </a:solidFill>
                          <a:effectLst/>
                          <a:latin typeface="思源黑体 CN Normal" panose="020B0800000000000000" pitchFamily="34" charset="-122"/>
                          <a:ea typeface="思源黑体 CN Normal" panose="020B0800000000000000" pitchFamily="34" charset="-122"/>
                        </a:rPr>
                        <a:t>丹麦</a:t>
                      </a:r>
                      <a:endParaRPr lang="zh-CN" altLang="en-US"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chemeClr val="dk1"/>
                          </a:solidFill>
                          <a:effectLst/>
                          <a:latin typeface="思源黑体 CN Normal" panose="020B0800000000000000" pitchFamily="34" charset="-122"/>
                          <a:ea typeface="思源黑体 CN Normal" panose="020B0800000000000000" pitchFamily="34" charset="-122"/>
                        </a:rPr>
                        <a:t>6</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rPr>
                        <a:t>0%</a:t>
                      </a:r>
                      <a:endParaRPr lang="en-US" altLang="zh-CN" sz="1400" b="1" i="0" u="none" strike="noStrike" dirty="0">
                        <a:solidFill>
                          <a:srgbClr val="00000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c>
                  <a:txBody>
                    <a:bodyPr/>
                    <a:lstStyle/>
                    <a:p>
                      <a:pPr algn="ctr" rtl="0" fontAlgn="b"/>
                      <a:r>
                        <a:rPr lang="en-US" altLang="zh-CN" sz="1400" b="1" u="none" strike="noStrike">
                          <a:solidFill>
                            <a:srgbClr val="00B050"/>
                          </a:solidFill>
                          <a:effectLst/>
                          <a:latin typeface="思源黑体 CN Normal" panose="020B0800000000000000" pitchFamily="34" charset="-122"/>
                          <a:ea typeface="思源黑体 CN Normal" panose="020B0800000000000000" pitchFamily="34" charset="-122"/>
                        </a:rPr>
                        <a:t>-99.62%</a:t>
                      </a:r>
                      <a:endParaRPr lang="en-US" altLang="zh-CN" sz="1400" b="1" i="0" u="none" strike="noStrike" dirty="0">
                        <a:solidFill>
                          <a:srgbClr val="00B050"/>
                        </a:solidFill>
                        <a:effectLst/>
                        <a:latin typeface="思源黑体 CN Normal" panose="020B0800000000000000" pitchFamily="34" charset="-122"/>
                        <a:ea typeface="思源黑体 CN Normal" panose="020B0800000000000000" pitchFamily="34" charset="-122"/>
                      </a:endParaRPr>
                    </a:p>
                  </a:txBody>
                  <a:tcPr marL="9525" marR="9525" marT="9525" marB="0" anchor="ctr">
                    <a:solidFill>
                      <a:schemeClr val="accent5">
                        <a:lumMod val="20000"/>
                        <a:lumOff val="80000"/>
                      </a:schemeClr>
                    </a:solidFill>
                  </a:tcPr>
                </a:tc>
              </a:tr>
            </a:tbl>
          </a:graphicData>
        </a:graphic>
      </p:graphicFrame>
      <p:sp>
        <p:nvSpPr>
          <p:cNvPr id="6" name="页脚占位符 5"/>
          <p:cNvSpPr>
            <a:spLocks noGrp="1"/>
          </p:cNvSpPr>
          <p:nvPr>
            <p:ph type="ftr" sz="quarter" idx="11"/>
          </p:nvPr>
        </p:nvSpPr>
        <p:spPr>
          <a:xfrm>
            <a:off x="4038600" y="6558064"/>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摄图网_500381166_大海（企业商用）00"/>
          <p:cNvPicPr>
            <a:picLocks noChangeAspect="1"/>
          </p:cNvPicPr>
          <p:nvPr/>
        </p:nvPicPr>
        <p:blipFill>
          <a:blip r:embed="rId1"/>
          <a:stretch>
            <a:fillRect/>
          </a:stretch>
        </p:blipFill>
        <p:spPr>
          <a:xfrm>
            <a:off x="635" y="-31115"/>
            <a:ext cx="12191365" cy="6889115"/>
          </a:xfrm>
          <a:prstGeom prst="rect">
            <a:avLst/>
          </a:prstGeom>
        </p:spPr>
      </p:pic>
      <p:sp>
        <p:nvSpPr>
          <p:cNvPr id="17" name="文本框 16"/>
          <p:cNvSpPr txBox="1"/>
          <p:nvPr/>
        </p:nvSpPr>
        <p:spPr>
          <a:xfrm>
            <a:off x="5272405" y="1400175"/>
            <a:ext cx="1646555" cy="1198880"/>
          </a:xfrm>
          <a:prstGeom prst="rect">
            <a:avLst/>
          </a:prstGeom>
          <a:noFill/>
        </p:spPr>
        <p:txBody>
          <a:bodyPr wrap="square" rtlCol="0">
            <a:spAutoFit/>
          </a:bodyPr>
          <a:lstStyle/>
          <a:p>
            <a:r>
              <a:rPr lang="en-US" altLang="zh-CN" sz="7200">
                <a:solidFill>
                  <a:schemeClr val="bg1"/>
                </a:solidFill>
                <a:latin typeface="思源黑体 CN Bold" panose="020B0800000000000000" charset="-122"/>
                <a:ea typeface="思源黑体 CN Bold" panose="020B0800000000000000" charset="-122"/>
              </a:rPr>
              <a:t>01</a:t>
            </a:r>
            <a:endParaRPr lang="en-US" altLang="zh-CN" sz="7200">
              <a:solidFill>
                <a:schemeClr val="bg1"/>
              </a:solidFill>
              <a:latin typeface="思源黑体 CN Bold" panose="020B0800000000000000" charset="-122"/>
              <a:ea typeface="思源黑体 CN Bold" panose="020B0800000000000000" charset="-122"/>
            </a:endParaRPr>
          </a:p>
        </p:txBody>
      </p:sp>
      <p:sp>
        <p:nvSpPr>
          <p:cNvPr id="24" name="文本框 23"/>
          <p:cNvSpPr txBox="1"/>
          <p:nvPr/>
        </p:nvSpPr>
        <p:spPr>
          <a:xfrm>
            <a:off x="1096879" y="4287519"/>
            <a:ext cx="9998242" cy="584775"/>
          </a:xfrm>
          <a:prstGeom prst="rect">
            <a:avLst/>
          </a:prstGeom>
          <a:noFill/>
        </p:spPr>
        <p:txBody>
          <a:bodyPr wrap="square" rtlCol="0" anchor="t">
            <a:spAutoFit/>
          </a:bodyPr>
          <a:lstStyle/>
          <a:p>
            <a:r>
              <a:rPr lang="zh-CN" altLang="en-US" sz="3200" b="1" dirty="0">
                <a:solidFill>
                  <a:schemeClr val="bg1"/>
                </a:solidFill>
                <a:latin typeface="思源黑体 CN Normal" panose="020B0800000000000000" pitchFamily="34" charset="-122"/>
                <a:ea typeface="思源黑体 CN Normal" panose="020B0800000000000000" pitchFamily="34" charset="-122"/>
              </a:rPr>
              <a:t>总结：</a:t>
            </a:r>
            <a:r>
              <a:rPr lang="en-US" altLang="zh-CN" sz="3200" b="1" dirty="0">
                <a:solidFill>
                  <a:schemeClr val="bg1"/>
                </a:solidFill>
                <a:latin typeface="思源黑体 CN Normal" panose="020B0800000000000000" pitchFamily="34" charset="-122"/>
                <a:ea typeface="思源黑体 CN Normal" panose="020B0800000000000000" pitchFamily="34" charset="-122"/>
              </a:rPr>
              <a:t> 2026</a:t>
            </a:r>
            <a:r>
              <a:rPr lang="zh-CN" altLang="en-US" sz="3200" b="1" dirty="0">
                <a:solidFill>
                  <a:schemeClr val="bg1"/>
                </a:solidFill>
                <a:latin typeface="思源黑体 CN Normal" panose="020B0800000000000000" pitchFamily="34" charset="-122"/>
                <a:ea typeface="思源黑体 CN Normal" panose="020B0800000000000000" pitchFamily="34" charset="-122"/>
              </a:rPr>
              <a:t>年后下半年我国非秘鲁鱼粉将成“主力”</a:t>
            </a:r>
            <a:endParaRPr lang="en-US" altLang="zh-CN" sz="3200" b="1" dirty="0">
              <a:solidFill>
                <a:schemeClr val="bg1"/>
              </a:solidFill>
              <a:latin typeface="思源黑体 CN Normal" panose="020B0800000000000000" pitchFamily="34" charset="-122"/>
              <a:ea typeface="思源黑体 CN Normal" panose="020B0800000000000000" pitchFamily="34" charset="-122"/>
            </a:endParaRPr>
          </a:p>
        </p:txBody>
      </p:sp>
      <p:sp>
        <p:nvSpPr>
          <p:cNvPr id="25" name="等腰三角形 24"/>
          <p:cNvSpPr/>
          <p:nvPr>
            <p:custDataLst>
              <p:tags r:id="rId2"/>
            </p:custDataLst>
          </p:nvPr>
        </p:nvSpPr>
        <p:spPr>
          <a:xfrm rot="19620000">
            <a:off x="3936365" y="326390"/>
            <a:ext cx="3268980" cy="2690495"/>
          </a:xfrm>
          <a:prstGeom prst="triangle">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6" name="等腰三角形 25"/>
          <p:cNvSpPr/>
          <p:nvPr>
            <p:custDataLst>
              <p:tags r:id="rId3"/>
            </p:custDataLst>
          </p:nvPr>
        </p:nvSpPr>
        <p:spPr>
          <a:xfrm rot="18540000">
            <a:off x="3905250" y="268605"/>
            <a:ext cx="3268980" cy="2690495"/>
          </a:xfrm>
          <a:prstGeom prst="triangle">
            <a:avLst/>
          </a:prstGeom>
          <a:solidFill>
            <a:schemeClr val="accent1">
              <a:lumMod val="20000"/>
              <a:lumOff val="8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27" name="文本框 26"/>
          <p:cNvSpPr txBox="1"/>
          <p:nvPr>
            <p:custDataLst>
              <p:tags r:id="rId4"/>
            </p:custDataLst>
          </p:nvPr>
        </p:nvSpPr>
        <p:spPr>
          <a:xfrm>
            <a:off x="5310505" y="1419860"/>
            <a:ext cx="1181100" cy="1014730"/>
          </a:xfrm>
          <a:prstGeom prst="rect">
            <a:avLst/>
          </a:prstGeom>
          <a:noFill/>
        </p:spPr>
        <p:txBody>
          <a:bodyPr wrap="square" rtlCol="0">
            <a:spAutoFit/>
          </a:bodyPr>
          <a:lstStyle/>
          <a:p>
            <a:r>
              <a:rPr lang="en-US" altLang="zh-CN" sz="6000" dirty="0">
                <a:solidFill>
                  <a:schemeClr val="accent1">
                    <a:lumMod val="75000"/>
                  </a:schemeClr>
                </a:solidFill>
                <a:latin typeface="思源黑体 CN Bold" panose="020B0800000000000000" charset="-122"/>
                <a:ea typeface="思源黑体 CN Bold" panose="020B0800000000000000" charset="-122"/>
              </a:rPr>
              <a:t>03</a:t>
            </a:r>
            <a:endParaRPr lang="en-US" altLang="zh-CN" sz="6000" dirty="0">
              <a:solidFill>
                <a:schemeClr val="accent1">
                  <a:lumMod val="75000"/>
                </a:schemeClr>
              </a:solidFill>
              <a:latin typeface="思源黑体 CN Bold" panose="020B0800000000000000" charset="-122"/>
              <a:ea typeface="思源黑体 CN Bold" panose="020B0800000000000000" charset="-122"/>
            </a:endParaRPr>
          </a:p>
        </p:txBody>
      </p:sp>
      <p:sp>
        <p:nvSpPr>
          <p:cNvPr id="2" name="页脚占位符 1"/>
          <p:cNvSpPr>
            <a:spLocks noGrp="1"/>
          </p:cNvSpPr>
          <p:nvPr>
            <p:ph type="ftr" sz="quarter" idx="11"/>
          </p:nvPr>
        </p:nvSpPr>
        <p:spPr>
          <a:xfrm>
            <a:off x="4038600" y="6558064"/>
            <a:ext cx="45974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内容占位符 7"/>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409268"/>
          </a:xfrm>
        </p:spPr>
      </p:pic>
      <p:sp>
        <p:nvSpPr>
          <p:cNvPr id="9" name="矩形 8"/>
          <p:cNvSpPr/>
          <p:nvPr/>
        </p:nvSpPr>
        <p:spPr>
          <a:xfrm>
            <a:off x="0" y="65955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398" y="561166"/>
            <a:ext cx="7774602" cy="424732"/>
          </a:xfrm>
          <a:prstGeom prst="rect">
            <a:avLst/>
          </a:prstGeom>
          <a:noFill/>
        </p:spPr>
        <p:txBody>
          <a:bodyPr wrap="square" rtlCol="0">
            <a:spAutoFit/>
          </a:bodyPr>
          <a:lstStyle/>
          <a:p>
            <a:pPr>
              <a:lnSpc>
                <a:spcPct val="90000"/>
              </a:lnSpc>
              <a:spcBef>
                <a:spcPts val="1000"/>
              </a:spcBef>
            </a:pPr>
            <a:r>
              <a:rPr lang="en-US" altLang="zh-CN" sz="2400" dirty="0">
                <a:solidFill>
                  <a:schemeClr val="accent1">
                    <a:lumMod val="75000"/>
                  </a:schemeClr>
                </a:solidFill>
                <a:latin typeface="思源黑体 CN Bold" panose="020B0800000000000000" charset="-122"/>
                <a:ea typeface="思源黑体 CN Bold" panose="020B0800000000000000" charset="-122"/>
              </a:rPr>
              <a:t>3 </a:t>
            </a:r>
            <a:r>
              <a:rPr lang="zh-CN" altLang="en-US" sz="2400" dirty="0">
                <a:solidFill>
                  <a:schemeClr val="accent1">
                    <a:lumMod val="75000"/>
                  </a:schemeClr>
                </a:solidFill>
                <a:latin typeface="思源黑体 CN Bold" panose="020B0800000000000000" charset="-122"/>
                <a:ea typeface="思源黑体 CN Bold" panose="020B0800000000000000" charset="-122"/>
              </a:rPr>
              <a:t>总结：</a:t>
            </a:r>
            <a:r>
              <a:rPr lang="en-US" altLang="zh-CN" sz="2400" dirty="0">
                <a:solidFill>
                  <a:schemeClr val="accent1">
                    <a:lumMod val="75000"/>
                  </a:schemeClr>
                </a:solidFill>
                <a:latin typeface="思源黑体 CN Bold" panose="020B0800000000000000" charset="-122"/>
                <a:ea typeface="思源黑体 CN Bold" panose="020B0800000000000000" charset="-122"/>
              </a:rPr>
              <a:t>2026</a:t>
            </a:r>
            <a:r>
              <a:rPr lang="zh-CN" altLang="en-US" sz="2400" dirty="0">
                <a:solidFill>
                  <a:schemeClr val="accent1">
                    <a:lumMod val="75000"/>
                  </a:schemeClr>
                </a:solidFill>
                <a:latin typeface="思源黑体 CN Bold" panose="020B0800000000000000" charset="-122"/>
                <a:ea typeface="思源黑体 CN Bold" panose="020B0800000000000000" charset="-122"/>
              </a:rPr>
              <a:t>年后下半年我国非秘鲁鱼粉将成“主力”</a:t>
            </a:r>
            <a:endParaRPr lang="zh-CN" altLang="en-US" sz="2400" dirty="0">
              <a:solidFill>
                <a:schemeClr val="accent1">
                  <a:lumMod val="75000"/>
                </a:schemeClr>
              </a:solidFill>
              <a:latin typeface="思源黑体 CN Bold" panose="020B0800000000000000" charset="-122"/>
              <a:ea typeface="思源黑体 CN Bold" panose="020B0800000000000000" charset="-122"/>
            </a:endParaRPr>
          </a:p>
        </p:txBody>
      </p:sp>
      <p:sp>
        <p:nvSpPr>
          <p:cNvPr id="3" name="ï$ļïḑê"/>
          <p:cNvSpPr txBox="1"/>
          <p:nvPr/>
        </p:nvSpPr>
        <p:spPr>
          <a:xfrm>
            <a:off x="685800" y="977900"/>
            <a:ext cx="8785716" cy="2750185"/>
          </a:xfrm>
          <a:prstGeom prst="rect">
            <a:avLst/>
          </a:prstGeom>
          <a:noFill/>
        </p:spPr>
        <p:txBody>
          <a:bodyPr wrap="square" lIns="90000" tIns="46800" rIns="90000" bIns="46800" rtlCol="0">
            <a:noAutofit/>
          </a:bodyPr>
          <a:lstStyle/>
          <a:p>
            <a:pPr marL="285750" indent="-285750" algn="just">
              <a:lnSpc>
                <a:spcPct val="150000"/>
              </a:lnSpc>
              <a:buFont typeface="Wingdings" panose="05000000000000000000" pitchFamily="2" charset="2"/>
              <a:buChar char="ü"/>
            </a:pPr>
            <a:r>
              <a:rPr lang="en-US" altLang="zh-CN" sz="1600" b="1" dirty="0">
                <a:solidFill>
                  <a:srgbClr val="000000"/>
                </a:solidFill>
                <a:latin typeface="思源黑体 CN Normal" panose="020B0800000000000000" pitchFamily="34" charset="-122"/>
                <a:ea typeface="思源黑体 CN Normal" panose="020B0800000000000000" pitchFamily="34" charset="-122"/>
              </a:rPr>
              <a:t>JCI</a:t>
            </a:r>
            <a:r>
              <a:rPr lang="zh-CN" altLang="en-US" sz="1600" b="1" dirty="0">
                <a:solidFill>
                  <a:srgbClr val="000000"/>
                </a:solidFill>
                <a:latin typeface="思源黑体 CN Normal" panose="020B0800000000000000" pitchFamily="34" charset="-122"/>
                <a:ea typeface="思源黑体 CN Normal" panose="020B0800000000000000" pitchFamily="34" charset="-122"/>
              </a:rPr>
              <a:t>认为：</a:t>
            </a:r>
            <a:endParaRPr lang="en-US" altLang="zh-CN" sz="1600" b="1" dirty="0">
              <a:solidFill>
                <a:srgbClr val="000000"/>
              </a:solidFill>
              <a:latin typeface="思源黑体 CN Normal" panose="020B0800000000000000" pitchFamily="34" charset="-122"/>
              <a:ea typeface="思源黑体 CN Normal" panose="020B0800000000000000" pitchFamily="34" charset="-122"/>
            </a:endParaRPr>
          </a:p>
          <a:p>
            <a:pPr marL="285750" indent="-285750" algn="just">
              <a:lnSpc>
                <a:spcPct val="150000"/>
              </a:lnSpc>
              <a:buFont typeface="Arial" panose="020B0604020202090204" pitchFamily="34" charset="0"/>
              <a:buChar char="•"/>
            </a:pPr>
            <a:r>
              <a:rPr lang="zh-CN" altLang="en-US" sz="1500" dirty="0">
                <a:solidFill>
                  <a:srgbClr val="000000"/>
                </a:solidFill>
                <a:latin typeface="思源黑体 CN Normal" panose="020B0800000000000000" pitchFamily="34" charset="-122"/>
                <a:ea typeface="思源黑体 CN Normal" panose="020B0800000000000000" pitchFamily="34" charset="-122"/>
              </a:rPr>
              <a:t>根据</a:t>
            </a:r>
            <a:r>
              <a:rPr lang="en-US" altLang="zh-CN" sz="1500" dirty="0" err="1">
                <a:solidFill>
                  <a:srgbClr val="000000"/>
                </a:solidFill>
                <a:latin typeface="思源黑体 CN Normal" panose="020B0800000000000000" pitchFamily="34" charset="-122"/>
                <a:ea typeface="思源黑体 CN Normal" panose="020B0800000000000000" pitchFamily="34" charset="-122"/>
              </a:rPr>
              <a:t>Imarpe</a:t>
            </a:r>
            <a:r>
              <a:rPr lang="zh-CN" altLang="en-US" sz="1500" dirty="0">
                <a:solidFill>
                  <a:srgbClr val="000000"/>
                </a:solidFill>
                <a:latin typeface="思源黑体 CN Normal" panose="020B0800000000000000" pitchFamily="34" charset="-122"/>
                <a:ea typeface="思源黑体 CN Normal" panose="020B0800000000000000" pitchFamily="34" charset="-122"/>
              </a:rPr>
              <a:t>统计，</a:t>
            </a:r>
            <a:r>
              <a:rPr lang="en-US" altLang="zh-CN" sz="1500" dirty="0">
                <a:solidFill>
                  <a:srgbClr val="000000"/>
                </a:solidFill>
                <a:latin typeface="思源黑体 CN Normal" panose="020B0800000000000000" pitchFamily="34" charset="-122"/>
                <a:ea typeface="思源黑体 CN Normal" panose="020B0800000000000000" pitchFamily="34" charset="-122"/>
              </a:rPr>
              <a:t>2026</a:t>
            </a:r>
            <a:r>
              <a:rPr lang="zh-CN" altLang="en-US" sz="1500" dirty="0">
                <a:solidFill>
                  <a:srgbClr val="000000"/>
                </a:solidFill>
                <a:latin typeface="思源黑体 CN Normal" panose="020B0800000000000000" pitchFamily="34" charset="-122"/>
                <a:ea typeface="思源黑体 CN Normal" panose="020B0800000000000000" pitchFamily="34" charset="-122"/>
              </a:rPr>
              <a:t>年秘鲁</a:t>
            </a:r>
            <a:r>
              <a:rPr lang="en-US" altLang="zh-CN" sz="1500" dirty="0">
                <a:solidFill>
                  <a:srgbClr val="000000"/>
                </a:solidFill>
                <a:latin typeface="思源黑体 CN Normal" panose="020B0800000000000000" pitchFamily="34" charset="-122"/>
                <a:ea typeface="思源黑体 CN Normal" panose="020B0800000000000000" pitchFamily="34" charset="-122"/>
              </a:rPr>
              <a:t>A</a:t>
            </a:r>
            <a:r>
              <a:rPr lang="zh-CN" altLang="en-US" sz="1500" dirty="0">
                <a:solidFill>
                  <a:srgbClr val="000000"/>
                </a:solidFill>
                <a:latin typeface="思源黑体 CN Normal" panose="020B0800000000000000" pitchFamily="34" charset="-122"/>
                <a:ea typeface="思源黑体 CN Normal" panose="020B0800000000000000" pitchFamily="34" charset="-122"/>
              </a:rPr>
              <a:t>季中北部捕鱼量共计约</a:t>
            </a:r>
            <a:r>
              <a:rPr lang="en-US" altLang="zh-CN" sz="1500" dirty="0">
                <a:solidFill>
                  <a:srgbClr val="000000"/>
                </a:solidFill>
                <a:latin typeface="思源黑体 CN Normal" panose="020B0800000000000000" pitchFamily="34" charset="-122"/>
                <a:ea typeface="思源黑体 CN Normal" panose="020B0800000000000000" pitchFamily="34" charset="-122"/>
              </a:rPr>
              <a:t>46.6</a:t>
            </a:r>
            <a:r>
              <a:rPr lang="zh-CN" altLang="en-US" sz="1500" dirty="0">
                <a:solidFill>
                  <a:srgbClr val="000000"/>
                </a:solidFill>
                <a:latin typeface="思源黑体 CN Normal" panose="020B0800000000000000" pitchFamily="34" charset="-122"/>
                <a:ea typeface="思源黑体 CN Normal" panose="020B0800000000000000" pitchFamily="34" charset="-122"/>
              </a:rPr>
              <a:t>万吨，完成配额比例为</a:t>
            </a:r>
            <a:r>
              <a:rPr lang="en-US" altLang="zh-CN" sz="1500" dirty="0">
                <a:solidFill>
                  <a:srgbClr val="000000"/>
                </a:solidFill>
                <a:latin typeface="思源黑体 CN Normal" panose="020B0800000000000000" pitchFamily="34" charset="-122"/>
                <a:ea typeface="思源黑体 CN Normal" panose="020B0800000000000000" pitchFamily="34" charset="-122"/>
              </a:rPr>
              <a:t>24.36%</a:t>
            </a:r>
            <a:r>
              <a:rPr lang="zh-CN" altLang="en-US" sz="1500" dirty="0">
                <a:solidFill>
                  <a:srgbClr val="000000"/>
                </a:solidFill>
                <a:latin typeface="思源黑体 CN Normal" panose="020B0800000000000000" pitchFamily="34" charset="-122"/>
                <a:ea typeface="思源黑体 CN Normal" panose="020B0800000000000000" pitchFamily="34" charset="-122"/>
              </a:rPr>
              <a:t>。</a:t>
            </a:r>
            <a:endParaRPr lang="en-US" altLang="zh-CN" sz="1500" dirty="0">
              <a:solidFill>
                <a:srgbClr val="000000"/>
              </a:solidFill>
              <a:latin typeface="思源黑体 CN Normal" panose="020B0800000000000000" pitchFamily="34" charset="-122"/>
              <a:ea typeface="思源黑体 CN Normal" panose="020B0800000000000000" pitchFamily="34" charset="-122"/>
            </a:endParaRPr>
          </a:p>
          <a:p>
            <a:pPr marL="285750" indent="-285750" algn="just">
              <a:lnSpc>
                <a:spcPct val="150000"/>
              </a:lnSpc>
              <a:buFont typeface="Arial" panose="020B0604020202090204" pitchFamily="34" charset="0"/>
              <a:buChar char="•"/>
            </a:pPr>
            <a:r>
              <a:rPr lang="zh-CN" altLang="en-US" sz="1500" dirty="0">
                <a:solidFill>
                  <a:srgbClr val="000000"/>
                </a:solidFill>
                <a:latin typeface="思源黑体 CN Normal" panose="020B0800000000000000" pitchFamily="34" charset="-122"/>
                <a:ea typeface="思源黑体 CN Normal" panose="020B0800000000000000" pitchFamily="34" charset="-122"/>
              </a:rPr>
              <a:t>按此推算，</a:t>
            </a:r>
            <a:r>
              <a:rPr lang="en-US" altLang="zh-CN" sz="1500" dirty="0">
                <a:solidFill>
                  <a:srgbClr val="000000"/>
                </a:solidFill>
                <a:latin typeface="思源黑体 CN Normal" panose="020B0800000000000000" pitchFamily="34" charset="-122"/>
                <a:ea typeface="思源黑体 CN Normal" panose="020B0800000000000000" pitchFamily="34" charset="-122"/>
              </a:rPr>
              <a:t>2026</a:t>
            </a:r>
            <a:r>
              <a:rPr lang="zh-CN" altLang="en-US" sz="1500" dirty="0">
                <a:solidFill>
                  <a:srgbClr val="000000"/>
                </a:solidFill>
                <a:latin typeface="思源黑体 CN Normal" panose="020B0800000000000000" pitchFamily="34" charset="-122"/>
                <a:ea typeface="思源黑体 CN Normal" panose="020B0800000000000000" pitchFamily="34" charset="-122"/>
              </a:rPr>
              <a:t>年秘鲁</a:t>
            </a:r>
            <a:r>
              <a:rPr lang="en-US" altLang="zh-CN" sz="1500" dirty="0">
                <a:solidFill>
                  <a:srgbClr val="000000"/>
                </a:solidFill>
                <a:latin typeface="思源黑体 CN Normal" panose="020B0800000000000000" pitchFamily="34" charset="-122"/>
                <a:ea typeface="思源黑体 CN Normal" panose="020B0800000000000000" pitchFamily="34" charset="-122"/>
              </a:rPr>
              <a:t>A</a:t>
            </a:r>
            <a:r>
              <a:rPr lang="zh-CN" altLang="en-US" sz="1500" dirty="0">
                <a:solidFill>
                  <a:srgbClr val="000000"/>
                </a:solidFill>
                <a:latin typeface="思源黑体 CN Normal" panose="020B0800000000000000" pitchFamily="34" charset="-122"/>
                <a:ea typeface="思源黑体 CN Normal" panose="020B0800000000000000" pitchFamily="34" charset="-122"/>
              </a:rPr>
              <a:t>季可生产鱼粉数量约为</a:t>
            </a:r>
            <a:r>
              <a:rPr lang="en-US" altLang="zh-CN" sz="1500" dirty="0">
                <a:solidFill>
                  <a:srgbClr val="000000"/>
                </a:solidFill>
                <a:latin typeface="思源黑体 CN Normal" panose="020B0800000000000000" pitchFamily="34" charset="-122"/>
                <a:ea typeface="思源黑体 CN Normal" panose="020B0800000000000000" pitchFamily="34" charset="-122"/>
              </a:rPr>
              <a:t>10.8</a:t>
            </a:r>
            <a:r>
              <a:rPr lang="zh-CN" altLang="en-US" sz="1500" dirty="0">
                <a:solidFill>
                  <a:srgbClr val="000000"/>
                </a:solidFill>
                <a:latin typeface="思源黑体 CN Normal" panose="020B0800000000000000" pitchFamily="34" charset="-122"/>
                <a:ea typeface="思源黑体 CN Normal" panose="020B0800000000000000" pitchFamily="34" charset="-122"/>
              </a:rPr>
              <a:t>万吨左右，其中中国采购量约在</a:t>
            </a:r>
            <a:r>
              <a:rPr lang="en-US" altLang="zh-CN" sz="1500" dirty="0">
                <a:solidFill>
                  <a:srgbClr val="000000"/>
                </a:solidFill>
                <a:latin typeface="思源黑体 CN Normal" panose="020B0800000000000000" pitchFamily="34" charset="-122"/>
                <a:ea typeface="思源黑体 CN Normal" panose="020B0800000000000000" pitchFamily="34" charset="-122"/>
              </a:rPr>
              <a:t>8</a:t>
            </a:r>
            <a:r>
              <a:rPr lang="zh-CN" altLang="en-US" sz="1500" dirty="0">
                <a:solidFill>
                  <a:srgbClr val="000000"/>
                </a:solidFill>
                <a:latin typeface="思源黑体 CN Normal" panose="020B0800000000000000" pitchFamily="34" charset="-122"/>
                <a:ea typeface="思源黑体 CN Normal" panose="020B0800000000000000" pitchFamily="34" charset="-122"/>
              </a:rPr>
              <a:t>万吨附近。</a:t>
            </a:r>
            <a:endParaRPr lang="en-US" altLang="zh-CN" sz="1500" dirty="0">
              <a:solidFill>
                <a:srgbClr val="000000"/>
              </a:solidFill>
              <a:latin typeface="思源黑体 CN Normal" panose="020B0800000000000000" pitchFamily="34" charset="-122"/>
              <a:ea typeface="思源黑体 CN Normal" panose="020B0800000000000000" pitchFamily="34" charset="-122"/>
            </a:endParaRPr>
          </a:p>
          <a:p>
            <a:pPr marL="285750" indent="-285750" algn="just">
              <a:lnSpc>
                <a:spcPct val="150000"/>
              </a:lnSpc>
              <a:buFont typeface="Arial" panose="020B0604020202090204" pitchFamily="34" charset="0"/>
              <a:buChar char="•"/>
            </a:pPr>
            <a:r>
              <a:rPr lang="zh-CN" altLang="en-US" sz="1500" dirty="0">
                <a:solidFill>
                  <a:srgbClr val="000000"/>
                </a:solidFill>
                <a:latin typeface="思源黑体 CN Normal" panose="020B0800000000000000" pitchFamily="34" charset="-122"/>
                <a:ea typeface="思源黑体 CN Normal" panose="020B0800000000000000" pitchFamily="34" charset="-122"/>
              </a:rPr>
              <a:t>根据中国海关数据历史统计，近五年来（</a:t>
            </a:r>
            <a:r>
              <a:rPr lang="en-US" altLang="zh-CN" sz="1500" dirty="0">
                <a:solidFill>
                  <a:srgbClr val="000000"/>
                </a:solidFill>
                <a:latin typeface="思源黑体 CN Normal" panose="020B0800000000000000" pitchFamily="34" charset="-122"/>
                <a:ea typeface="思源黑体 CN Normal" panose="020B0800000000000000" pitchFamily="34" charset="-122"/>
              </a:rPr>
              <a:t>2021-2025</a:t>
            </a:r>
            <a:r>
              <a:rPr lang="zh-CN" altLang="en-US" sz="1500" dirty="0">
                <a:solidFill>
                  <a:srgbClr val="000000"/>
                </a:solidFill>
                <a:latin typeface="思源黑体 CN Normal" panose="020B0800000000000000" pitchFamily="34" charset="-122"/>
                <a:ea typeface="思源黑体 CN Normal" panose="020B0800000000000000" pitchFamily="34" charset="-122"/>
              </a:rPr>
              <a:t>年）下半年我国进口非秘鲁鱼粉数量均值约在</a:t>
            </a:r>
            <a:r>
              <a:rPr lang="en-US" altLang="zh-CN" sz="1500" dirty="0">
                <a:solidFill>
                  <a:srgbClr val="000000"/>
                </a:solidFill>
                <a:latin typeface="思源黑体 CN Normal" panose="020B0800000000000000" pitchFamily="34" charset="-122"/>
                <a:ea typeface="思源黑体 CN Normal" panose="020B0800000000000000" pitchFamily="34" charset="-122"/>
              </a:rPr>
              <a:t>51.4</a:t>
            </a:r>
            <a:r>
              <a:rPr lang="zh-CN" altLang="en-US" sz="1500" dirty="0">
                <a:solidFill>
                  <a:srgbClr val="000000"/>
                </a:solidFill>
                <a:latin typeface="思源黑体 CN Normal" panose="020B0800000000000000" pitchFamily="34" charset="-122"/>
                <a:ea typeface="思源黑体 CN Normal" panose="020B0800000000000000" pitchFamily="34" charset="-122"/>
              </a:rPr>
              <a:t>万吨左右，其中，</a:t>
            </a:r>
            <a:r>
              <a:rPr lang="en-US" altLang="zh-CN" sz="1500" dirty="0">
                <a:solidFill>
                  <a:srgbClr val="000000"/>
                </a:solidFill>
                <a:latin typeface="思源黑体 CN Normal" panose="020B0800000000000000" pitchFamily="34" charset="-122"/>
                <a:ea typeface="思源黑体 CN Normal" panose="020B0800000000000000" pitchFamily="34" charset="-122"/>
              </a:rPr>
              <a:t>2023</a:t>
            </a:r>
            <a:r>
              <a:rPr lang="zh-CN" altLang="en-US" sz="1500" dirty="0">
                <a:solidFill>
                  <a:srgbClr val="000000"/>
                </a:solidFill>
                <a:latin typeface="思源黑体 CN Normal" panose="020B0800000000000000" pitchFamily="34" charset="-122"/>
                <a:ea typeface="思源黑体 CN Normal" panose="020B0800000000000000" pitchFamily="34" charset="-122"/>
              </a:rPr>
              <a:t>年下半年我国非秘鲁鱼粉进口量达到</a:t>
            </a:r>
            <a:r>
              <a:rPr lang="en-US" altLang="zh-CN" sz="1500" dirty="0">
                <a:solidFill>
                  <a:srgbClr val="000000"/>
                </a:solidFill>
                <a:latin typeface="思源黑体 CN Normal" panose="020B0800000000000000" pitchFamily="34" charset="-122"/>
                <a:ea typeface="思源黑体 CN Normal" panose="020B0800000000000000" pitchFamily="34" charset="-122"/>
              </a:rPr>
              <a:t>65</a:t>
            </a:r>
            <a:r>
              <a:rPr lang="zh-CN" altLang="en-US" sz="1500" dirty="0">
                <a:solidFill>
                  <a:srgbClr val="000000"/>
                </a:solidFill>
                <a:latin typeface="思源黑体 CN Normal" panose="020B0800000000000000" pitchFamily="34" charset="-122"/>
                <a:ea typeface="思源黑体 CN Normal" panose="020B0800000000000000" pitchFamily="34" charset="-122"/>
              </a:rPr>
              <a:t>万吨的高点。</a:t>
            </a:r>
            <a:endParaRPr lang="en-US" altLang="zh-CN" sz="1500" dirty="0">
              <a:solidFill>
                <a:srgbClr val="000000"/>
              </a:solidFill>
              <a:latin typeface="思源黑体 CN Normal" panose="020B0800000000000000" pitchFamily="34" charset="-122"/>
              <a:ea typeface="思源黑体 CN Normal" panose="020B0800000000000000" pitchFamily="34" charset="-122"/>
            </a:endParaRPr>
          </a:p>
          <a:p>
            <a:pPr marL="285750" indent="-285750" algn="just">
              <a:lnSpc>
                <a:spcPct val="150000"/>
              </a:lnSpc>
              <a:buFont typeface="Arial" panose="020B0604020202090204" pitchFamily="34" charset="0"/>
              <a:buChar char="•"/>
            </a:pPr>
            <a:r>
              <a:rPr lang="zh-CN" altLang="en-US" sz="1500" dirty="0">
                <a:solidFill>
                  <a:srgbClr val="000000"/>
                </a:solidFill>
                <a:latin typeface="思源黑体 CN Normal" panose="020B0800000000000000" pitchFamily="34" charset="-122"/>
                <a:ea typeface="思源黑体 CN Normal" panose="020B0800000000000000" pitchFamily="34" charset="-122"/>
              </a:rPr>
              <a:t>可见，今年下半年我国秘鲁鱼粉进口量将出现锐减，而非秘鲁鱼粉进口量则将占据主导；但随着鱼粉价格在历史高位区间运行，当下我国鱼粉厂商应保持安全库存，分批落袋为安，降低高价风险。</a:t>
            </a:r>
            <a:endParaRPr lang="en-US" altLang="zh-CN" sz="1500" dirty="0">
              <a:solidFill>
                <a:srgbClr val="000000"/>
              </a:solidFill>
              <a:latin typeface="思源黑体 CN Normal" panose="020B0800000000000000" pitchFamily="34" charset="-122"/>
              <a:ea typeface="思源黑体 CN Normal" panose="020B0800000000000000" pitchFamily="34" charset="-122"/>
            </a:endParaRPr>
          </a:p>
          <a:p>
            <a:pPr algn="just">
              <a:lnSpc>
                <a:spcPct val="150000"/>
              </a:lnSpc>
            </a:pPr>
            <a:endParaRPr lang="en-US" altLang="zh-CN" sz="1600" dirty="0">
              <a:solidFill>
                <a:srgbClr val="000000"/>
              </a:solidFill>
              <a:latin typeface="思源黑体 CN Normal" panose="020B0800000000000000" pitchFamily="34" charset="-122"/>
              <a:ea typeface="思源黑体 CN Normal" panose="020B0800000000000000" pitchFamily="34" charset="-122"/>
            </a:endParaRPr>
          </a:p>
        </p:txBody>
      </p:sp>
      <p:cxnSp>
        <p:nvCxnSpPr>
          <p:cNvPr id="4" name="直接连接符 3"/>
          <p:cNvCxnSpPr/>
          <p:nvPr/>
        </p:nvCxnSpPr>
        <p:spPr>
          <a:xfrm>
            <a:off x="685800" y="3914295"/>
            <a:ext cx="10844784" cy="0"/>
          </a:xfrm>
          <a:prstGeom prst="line">
            <a:avLst/>
          </a:prstGeom>
          <a:ln w="9525" cap="rnd">
            <a:solidFill>
              <a:schemeClr val="tx1">
                <a:lumMod val="50000"/>
                <a:lumOff val="5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 name="i$líḓé"/>
          <p:cNvSpPr txBox="1"/>
          <p:nvPr/>
        </p:nvSpPr>
        <p:spPr>
          <a:xfrm>
            <a:off x="754689" y="4206870"/>
            <a:ext cx="4389737" cy="471820"/>
          </a:xfrm>
          <a:prstGeom prst="rect">
            <a:avLst/>
          </a:prstGeom>
          <a:noFill/>
        </p:spPr>
        <p:txBody>
          <a:bodyPr wrap="square" rtlCol="0" anchor="ctr">
            <a:noAutofit/>
          </a:bodyPr>
          <a:lstStyle/>
          <a:p>
            <a:pPr algn="ctr"/>
            <a:r>
              <a:rPr lang="en-US" altLang="zh-CN" b="1" dirty="0">
                <a:solidFill>
                  <a:srgbClr val="003D61"/>
                </a:solidFill>
                <a:latin typeface="思源黑体 CN Normal" panose="020B0800000000000000" pitchFamily="34" charset="-122"/>
                <a:ea typeface="思源黑体 CN Normal" panose="020B0800000000000000" pitchFamily="34" charset="-122"/>
              </a:rPr>
              <a:t>2026</a:t>
            </a:r>
            <a:r>
              <a:rPr lang="zh-CN" altLang="en-US" b="1" dirty="0">
                <a:solidFill>
                  <a:srgbClr val="003D61"/>
                </a:solidFill>
                <a:latin typeface="思源黑体 CN Normal" panose="020B0800000000000000" pitchFamily="34" charset="-122"/>
                <a:ea typeface="思源黑体 CN Normal" panose="020B0800000000000000" pitchFamily="34" charset="-122"/>
              </a:rPr>
              <a:t>年上半年秘鲁鱼粉进口量显著下降</a:t>
            </a:r>
            <a:endParaRPr lang="en-US" altLang="zh-CN" b="1" dirty="0">
              <a:solidFill>
                <a:srgbClr val="003D61"/>
              </a:solidFill>
              <a:latin typeface="思源黑体 CN Normal" panose="020B0800000000000000" pitchFamily="34" charset="-122"/>
              <a:ea typeface="思源黑体 CN Normal" panose="020B0800000000000000" pitchFamily="34" charset="-122"/>
            </a:endParaRPr>
          </a:p>
        </p:txBody>
      </p:sp>
      <p:sp>
        <p:nvSpPr>
          <p:cNvPr id="6" name="ïṧḷîdê"/>
          <p:cNvSpPr txBox="1"/>
          <p:nvPr/>
        </p:nvSpPr>
        <p:spPr>
          <a:xfrm>
            <a:off x="1086299" y="4745252"/>
            <a:ext cx="3726519" cy="1221031"/>
          </a:xfrm>
          <a:prstGeom prst="rect">
            <a:avLst/>
          </a:prstGeom>
          <a:noFill/>
        </p:spPr>
        <p:txBody>
          <a:bodyPr wrap="square" lIns="90000" tIns="46800" rIns="90000" bIns="46800" rtlCol="0">
            <a:noAutofit/>
          </a:bodyPr>
          <a:lstStyle>
            <a:defPPr>
              <a:defRPr lang="zh-CN"/>
            </a:defPPr>
            <a:lvl1pPr marL="171450" indent="-171450" algn="just">
              <a:lnSpc>
                <a:spcPct val="150000"/>
              </a:lnSpc>
              <a:buFont typeface="Arial" panose="020B0604020202090204" pitchFamily="34" charset="0"/>
              <a:buChar char="•"/>
              <a:defRPr sz="1400">
                <a:solidFill>
                  <a:schemeClr val="tx1">
                    <a:lumMod val="85000"/>
                    <a:lumOff val="15000"/>
                  </a:schemeClr>
                </a:solidFill>
                <a:latin typeface="+mj-ea"/>
                <a:ea typeface="+mj-ea"/>
              </a:defRPr>
            </a:lvl1pPr>
          </a:lstStyle>
          <a:p>
            <a:r>
              <a:rPr lang="en-US" altLang="zh-CN" dirty="0">
                <a:latin typeface="思源黑体 CN Normal" panose="020B0800000000000000" pitchFamily="34" charset="-122"/>
                <a:ea typeface="思源黑体 CN Normal" panose="020B0800000000000000" pitchFamily="34" charset="-122"/>
              </a:rPr>
              <a:t>2025</a:t>
            </a:r>
            <a:r>
              <a:rPr lang="zh-CN" altLang="en-US" dirty="0">
                <a:latin typeface="思源黑体 CN Normal" panose="020B0800000000000000" pitchFamily="34" charset="-122"/>
                <a:ea typeface="思源黑体 CN Normal" panose="020B0800000000000000" pitchFamily="34" charset="-122"/>
              </a:rPr>
              <a:t>年秘鲁</a:t>
            </a:r>
            <a:r>
              <a:rPr lang="en-US" altLang="zh-CN" dirty="0">
                <a:latin typeface="思源黑体 CN Normal" panose="020B0800000000000000" pitchFamily="34" charset="-122"/>
                <a:ea typeface="思源黑体 CN Normal" panose="020B0800000000000000" pitchFamily="34" charset="-122"/>
              </a:rPr>
              <a:t>B</a:t>
            </a:r>
            <a:r>
              <a:rPr lang="zh-CN" altLang="en-US" dirty="0">
                <a:latin typeface="思源黑体 CN Normal" panose="020B0800000000000000" pitchFamily="34" charset="-122"/>
                <a:ea typeface="思源黑体 CN Normal" panose="020B0800000000000000" pitchFamily="34" charset="-122"/>
              </a:rPr>
              <a:t>季中北部最终捕鱼量为</a:t>
            </a:r>
            <a:r>
              <a:rPr lang="en-US" altLang="zh-CN" dirty="0">
                <a:latin typeface="思源黑体 CN Normal" panose="020B0800000000000000" pitchFamily="34" charset="-122"/>
                <a:ea typeface="思源黑体 CN Normal" panose="020B0800000000000000" pitchFamily="34" charset="-122"/>
              </a:rPr>
              <a:t>159.6</a:t>
            </a:r>
            <a:r>
              <a:rPr lang="zh-CN" altLang="en-US" dirty="0">
                <a:latin typeface="思源黑体 CN Normal" panose="020B0800000000000000" pitchFamily="34" charset="-122"/>
                <a:ea typeface="思源黑体 CN Normal" panose="020B0800000000000000" pitchFamily="34" charset="-122"/>
              </a:rPr>
              <a:t>万吨，和</a:t>
            </a:r>
            <a:r>
              <a:rPr lang="en-US" altLang="zh-CN" dirty="0">
                <a:latin typeface="思源黑体 CN Normal" panose="020B0800000000000000" pitchFamily="34" charset="-122"/>
                <a:ea typeface="思源黑体 CN Normal" panose="020B0800000000000000" pitchFamily="34" charset="-122"/>
              </a:rPr>
              <a:t>2024</a:t>
            </a:r>
            <a:r>
              <a:rPr lang="zh-CN" altLang="en-US" dirty="0">
                <a:latin typeface="思源黑体 CN Normal" panose="020B0800000000000000" pitchFamily="34" charset="-122"/>
                <a:ea typeface="思源黑体 CN Normal" panose="020B0800000000000000" pitchFamily="34" charset="-122"/>
              </a:rPr>
              <a:t>年</a:t>
            </a:r>
            <a:r>
              <a:rPr lang="en-US" altLang="zh-CN" dirty="0">
                <a:latin typeface="思源黑体 CN Normal" panose="020B0800000000000000" pitchFamily="34" charset="-122"/>
                <a:ea typeface="思源黑体 CN Normal" panose="020B0800000000000000" pitchFamily="34" charset="-122"/>
              </a:rPr>
              <a:t>B</a:t>
            </a:r>
            <a:r>
              <a:rPr lang="zh-CN" altLang="en-US" dirty="0">
                <a:latin typeface="思源黑体 CN Normal" panose="020B0800000000000000" pitchFamily="34" charset="-122"/>
                <a:ea typeface="思源黑体 CN Normal" panose="020B0800000000000000" pitchFamily="34" charset="-122"/>
              </a:rPr>
              <a:t>季相比减少</a:t>
            </a:r>
            <a:r>
              <a:rPr lang="en-US" altLang="zh-CN" dirty="0">
                <a:latin typeface="思源黑体 CN Normal" panose="020B0800000000000000" pitchFamily="34" charset="-122"/>
                <a:ea typeface="思源黑体 CN Normal" panose="020B0800000000000000" pitchFamily="34" charset="-122"/>
              </a:rPr>
              <a:t>33.7%</a:t>
            </a:r>
            <a:r>
              <a:rPr lang="zh-CN" altLang="en-US" dirty="0">
                <a:latin typeface="思源黑体 CN Normal" panose="020B0800000000000000" pitchFamily="34" charset="-122"/>
                <a:ea typeface="思源黑体 CN Normal" panose="020B0800000000000000" pitchFamily="34" charset="-122"/>
              </a:rPr>
              <a:t>。</a:t>
            </a:r>
            <a:endParaRPr lang="en-US" altLang="zh-CN" dirty="0">
              <a:latin typeface="思源黑体 CN Normal" panose="020B0800000000000000" pitchFamily="34" charset="-122"/>
              <a:ea typeface="思源黑体 CN Normal" panose="020B0800000000000000" pitchFamily="34" charset="-122"/>
            </a:endParaRPr>
          </a:p>
          <a:p>
            <a:r>
              <a:rPr lang="en-US" altLang="zh-CN" dirty="0">
                <a:latin typeface="思源黑体 CN Normal" panose="020B0800000000000000" pitchFamily="34" charset="-122"/>
                <a:ea typeface="思源黑体 CN Normal" panose="020B0800000000000000" pitchFamily="34" charset="-122"/>
              </a:rPr>
              <a:t>2026</a:t>
            </a:r>
            <a:r>
              <a:rPr lang="zh-CN" altLang="en-US" dirty="0">
                <a:latin typeface="思源黑体 CN Normal" panose="020B0800000000000000" pitchFamily="34" charset="-122"/>
                <a:ea typeface="思源黑体 CN Normal" panose="020B0800000000000000" pitchFamily="34" charset="-122"/>
              </a:rPr>
              <a:t>年上半年我国秘鲁鱼粉进口量同比减少</a:t>
            </a:r>
            <a:r>
              <a:rPr lang="en-US" altLang="zh-CN" dirty="0">
                <a:latin typeface="思源黑体 CN Normal" panose="020B0800000000000000" pitchFamily="34" charset="-122"/>
                <a:ea typeface="思源黑体 CN Normal" panose="020B0800000000000000" pitchFamily="34" charset="-122"/>
              </a:rPr>
              <a:t>34.87%</a:t>
            </a:r>
            <a:r>
              <a:rPr lang="zh-CN" altLang="en-US" dirty="0">
                <a:latin typeface="思源黑体 CN Normal" panose="020B0800000000000000" pitchFamily="34" charset="-122"/>
                <a:ea typeface="思源黑体 CN Normal" panose="020B0800000000000000" pitchFamily="34" charset="-122"/>
              </a:rPr>
              <a:t>，占总进口量比例在</a:t>
            </a:r>
            <a:r>
              <a:rPr lang="en-US" altLang="zh-CN" dirty="0">
                <a:latin typeface="思源黑体 CN Normal" panose="020B0800000000000000" pitchFamily="34" charset="-122"/>
                <a:ea typeface="思源黑体 CN Normal" panose="020B0800000000000000" pitchFamily="34" charset="-122"/>
              </a:rPr>
              <a:t>40.98%</a:t>
            </a:r>
            <a:r>
              <a:rPr lang="zh-CN" altLang="en-US" dirty="0">
                <a:latin typeface="思源黑体 CN Normal" panose="020B0800000000000000" pitchFamily="34" charset="-122"/>
                <a:ea typeface="思源黑体 CN Normal" panose="020B0800000000000000" pitchFamily="34" charset="-122"/>
              </a:rPr>
              <a:t>。</a:t>
            </a:r>
            <a:endParaRPr lang="en-US" altLang="zh-CN" dirty="0">
              <a:latin typeface="思源黑体 CN Normal" panose="020B0800000000000000" pitchFamily="34" charset="-122"/>
              <a:ea typeface="思源黑体 CN Normal" panose="020B0800000000000000" pitchFamily="34" charset="-122"/>
            </a:endParaRPr>
          </a:p>
        </p:txBody>
      </p:sp>
      <p:cxnSp>
        <p:nvCxnSpPr>
          <p:cNvPr id="7" name="直接连接符 6"/>
          <p:cNvCxnSpPr/>
          <p:nvPr/>
        </p:nvCxnSpPr>
        <p:spPr>
          <a:xfrm>
            <a:off x="5983670" y="4745252"/>
            <a:ext cx="0" cy="128764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8" name="îṧḷíďe"/>
          <p:cNvSpPr txBox="1"/>
          <p:nvPr/>
        </p:nvSpPr>
        <p:spPr>
          <a:xfrm>
            <a:off x="6623738" y="4234165"/>
            <a:ext cx="4813573" cy="471820"/>
          </a:xfrm>
          <a:prstGeom prst="rect">
            <a:avLst/>
          </a:prstGeom>
          <a:noFill/>
        </p:spPr>
        <p:txBody>
          <a:bodyPr wrap="square" rtlCol="0" anchor="ctr">
            <a:noAutofit/>
          </a:bodyPr>
          <a:lstStyle/>
          <a:p>
            <a:pPr algn="ctr"/>
            <a:r>
              <a:rPr lang="en-US" altLang="zh-CN" b="1" dirty="0">
                <a:solidFill>
                  <a:srgbClr val="1B8BA1"/>
                </a:solidFill>
                <a:latin typeface="思源黑体 CN Normal" panose="020B0800000000000000" pitchFamily="34" charset="-122"/>
                <a:ea typeface="思源黑体 CN Normal" panose="020B0800000000000000" pitchFamily="34" charset="-122"/>
              </a:rPr>
              <a:t>2026</a:t>
            </a:r>
            <a:r>
              <a:rPr lang="zh-CN" altLang="en-US" b="1" dirty="0">
                <a:solidFill>
                  <a:srgbClr val="1B8BA1"/>
                </a:solidFill>
                <a:latin typeface="思源黑体 CN Normal" panose="020B0800000000000000" pitchFamily="34" charset="-122"/>
                <a:ea typeface="思源黑体 CN Normal" panose="020B0800000000000000" pitchFamily="34" charset="-122"/>
              </a:rPr>
              <a:t>年上半年非秘鲁鱼粉进口量同比亦减少</a:t>
            </a:r>
            <a:endParaRPr lang="en-US" altLang="zh-CN" b="1" dirty="0">
              <a:solidFill>
                <a:srgbClr val="1B8BA1"/>
              </a:solidFill>
              <a:latin typeface="思源黑体 CN Normal" panose="020B0800000000000000" pitchFamily="34" charset="-122"/>
              <a:ea typeface="思源黑体 CN Normal" panose="020B0800000000000000" pitchFamily="34" charset="-122"/>
            </a:endParaRPr>
          </a:p>
        </p:txBody>
      </p:sp>
      <p:sp>
        <p:nvSpPr>
          <p:cNvPr id="10" name="í$1îḑé"/>
          <p:cNvSpPr txBox="1"/>
          <p:nvPr/>
        </p:nvSpPr>
        <p:spPr>
          <a:xfrm>
            <a:off x="6809873" y="4749137"/>
            <a:ext cx="4174959" cy="1221031"/>
          </a:xfrm>
          <a:prstGeom prst="rect">
            <a:avLst/>
          </a:prstGeom>
          <a:noFill/>
        </p:spPr>
        <p:txBody>
          <a:bodyPr wrap="square" lIns="90000" tIns="46800" rIns="90000" bIns="46800" rtlCol="0">
            <a:noAutofit/>
          </a:bodyPr>
          <a:lstStyle>
            <a:defPPr>
              <a:defRPr lang="zh-CN"/>
            </a:defPPr>
            <a:lvl1pPr marL="171450" indent="-171450" algn="just">
              <a:lnSpc>
                <a:spcPct val="150000"/>
              </a:lnSpc>
              <a:buFont typeface="Arial" panose="020B0604020202090204" pitchFamily="34" charset="0"/>
              <a:buChar char="•"/>
              <a:defRPr sz="1400"/>
            </a:lvl1pPr>
          </a:lstStyle>
          <a:p>
            <a:r>
              <a:rPr lang="en-US" altLang="zh-CN" dirty="0">
                <a:solidFill>
                  <a:schemeClr val="tx1">
                    <a:lumMod val="85000"/>
                    <a:lumOff val="15000"/>
                  </a:schemeClr>
                </a:solidFill>
                <a:latin typeface="思源黑体 CN Normal" panose="020B0800000000000000" pitchFamily="34" charset="-122"/>
                <a:ea typeface="思源黑体 CN Normal" panose="020B0800000000000000" pitchFamily="34" charset="-122"/>
              </a:rPr>
              <a:t>2026</a:t>
            </a:r>
            <a:r>
              <a:rPr lang="zh-CN" altLang="en-US" dirty="0">
                <a:solidFill>
                  <a:schemeClr val="tx1">
                    <a:lumMod val="85000"/>
                    <a:lumOff val="15000"/>
                  </a:schemeClr>
                </a:solidFill>
                <a:latin typeface="思源黑体 CN Normal" panose="020B0800000000000000" pitchFamily="34" charset="-122"/>
                <a:ea typeface="思源黑体 CN Normal" panose="020B0800000000000000" pitchFamily="34" charset="-122"/>
              </a:rPr>
              <a:t>年上半年我国非秘鲁鱼粉进口量同比减少</a:t>
            </a:r>
            <a:r>
              <a:rPr lang="en-US" altLang="zh-CN" dirty="0">
                <a:solidFill>
                  <a:schemeClr val="tx1">
                    <a:lumMod val="85000"/>
                    <a:lumOff val="15000"/>
                  </a:schemeClr>
                </a:solidFill>
                <a:latin typeface="思源黑体 CN Normal" panose="020B0800000000000000" pitchFamily="34" charset="-122"/>
                <a:ea typeface="思源黑体 CN Normal" panose="020B0800000000000000" pitchFamily="34" charset="-122"/>
              </a:rPr>
              <a:t>11.6%</a:t>
            </a:r>
            <a:r>
              <a:rPr lang="zh-CN" altLang="en-US" dirty="0">
                <a:solidFill>
                  <a:schemeClr val="tx1">
                    <a:lumMod val="85000"/>
                    <a:lumOff val="15000"/>
                  </a:schemeClr>
                </a:solidFill>
                <a:latin typeface="思源黑体 CN Normal" panose="020B0800000000000000" pitchFamily="34" charset="-122"/>
                <a:ea typeface="思源黑体 CN Normal" panose="020B0800000000000000" pitchFamily="34" charset="-122"/>
              </a:rPr>
              <a:t>，占比在</a:t>
            </a:r>
            <a:r>
              <a:rPr lang="en-US" altLang="zh-CN" dirty="0">
                <a:solidFill>
                  <a:schemeClr val="tx1">
                    <a:lumMod val="85000"/>
                    <a:lumOff val="15000"/>
                  </a:schemeClr>
                </a:solidFill>
                <a:latin typeface="思源黑体 CN Normal" panose="020B0800000000000000" pitchFamily="34" charset="-122"/>
                <a:ea typeface="思源黑体 CN Normal" panose="020B0800000000000000" pitchFamily="34" charset="-122"/>
              </a:rPr>
              <a:t>59.02%</a:t>
            </a:r>
            <a:r>
              <a:rPr lang="zh-CN" altLang="en-US" dirty="0">
                <a:solidFill>
                  <a:schemeClr val="tx1">
                    <a:lumMod val="85000"/>
                    <a:lumOff val="15000"/>
                  </a:schemeClr>
                </a:solidFill>
                <a:latin typeface="思源黑体 CN Normal" panose="020B0800000000000000" pitchFamily="34" charset="-122"/>
                <a:ea typeface="思源黑体 CN Normal" panose="020B0800000000000000" pitchFamily="34" charset="-122"/>
              </a:rPr>
              <a:t>。</a:t>
            </a:r>
            <a:endParaRPr lang="en-US" altLang="zh-CN" dirty="0">
              <a:solidFill>
                <a:schemeClr val="tx1">
                  <a:lumMod val="85000"/>
                  <a:lumOff val="15000"/>
                </a:schemeClr>
              </a:solidFill>
              <a:latin typeface="思源黑体 CN Normal" panose="020B0800000000000000" pitchFamily="34" charset="-122"/>
              <a:ea typeface="思源黑体 CN Normal" panose="020B0800000000000000" pitchFamily="34" charset="-122"/>
            </a:endParaRPr>
          </a:p>
          <a:p>
            <a:r>
              <a:rPr lang="zh-CN" altLang="en-US" dirty="0">
                <a:solidFill>
                  <a:schemeClr val="tx1">
                    <a:lumMod val="85000"/>
                    <a:lumOff val="15000"/>
                  </a:schemeClr>
                </a:solidFill>
                <a:latin typeface="思源黑体 CN Normal" panose="020B0800000000000000" pitchFamily="34" charset="-122"/>
                <a:ea typeface="思源黑体 CN Normal" panose="020B0800000000000000" pitchFamily="34" charset="-122"/>
              </a:rPr>
              <a:t>非秘鲁鱼粉进口量排名前三位的分别为越南、印度和智利；亚洲板块主导地位尤为显著；</a:t>
            </a:r>
            <a:endParaRPr lang="en-US" altLang="zh-CN" dirty="0">
              <a:solidFill>
                <a:schemeClr val="tx1">
                  <a:lumMod val="85000"/>
                  <a:lumOff val="15000"/>
                </a:schemeClr>
              </a:solidFill>
              <a:latin typeface="思源黑体 CN Normal" panose="020B0800000000000000" pitchFamily="34" charset="-122"/>
              <a:ea typeface="思源黑体 CN Normal" panose="020B0800000000000000" pitchFamily="34" charset="-122"/>
            </a:endParaRPr>
          </a:p>
          <a:p>
            <a:pPr marL="0" indent="0">
              <a:buNone/>
            </a:pPr>
            <a:endParaRPr lang="en-US" altLang="zh-CN" dirty="0">
              <a:solidFill>
                <a:schemeClr val="tx1">
                  <a:lumMod val="85000"/>
                  <a:lumOff val="15000"/>
                </a:schemeClr>
              </a:solidFill>
              <a:latin typeface="思源黑体 CN Normal" panose="020B0800000000000000" pitchFamily="34" charset="-122"/>
              <a:ea typeface="思源黑体 CN Normal" panose="020B0800000000000000" pitchFamily="34" charset="-122"/>
            </a:endParaRPr>
          </a:p>
        </p:txBody>
      </p:sp>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71516" y="1514756"/>
            <a:ext cx="1733792" cy="1428949"/>
          </a:xfrm>
          <a:prstGeom prst="rect">
            <a:avLst/>
          </a:prstGeom>
        </p:spPr>
      </p:pic>
      <p:sp>
        <p:nvSpPr>
          <p:cNvPr id="11" name="页脚占位符 10"/>
          <p:cNvSpPr>
            <a:spLocks noGrp="1"/>
          </p:cNvSpPr>
          <p:nvPr>
            <p:ph type="ftr" sz="quarter" idx="11"/>
          </p:nvPr>
        </p:nvSpPr>
        <p:spPr>
          <a:xfrm>
            <a:off x="4038600" y="6558064"/>
            <a:ext cx="4114800"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汇易版权所有，内部参考，请勿转发。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内容占位符 4"/>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0" y="0"/>
            <a:ext cx="12192000" cy="6858000"/>
          </a:xfrm>
        </p:spPr>
      </p:pic>
      <p:sp>
        <p:nvSpPr>
          <p:cNvPr id="6" name="矩形 5"/>
          <p:cNvSpPr/>
          <p:nvPr/>
        </p:nvSpPr>
        <p:spPr>
          <a:xfrm>
            <a:off x="0" y="6602733"/>
            <a:ext cx="12192000" cy="2470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页脚占位符 6"/>
          <p:cNvSpPr>
            <a:spLocks noGrp="1"/>
          </p:cNvSpPr>
          <p:nvPr>
            <p:ph type="ftr" sz="quarter" idx="11"/>
          </p:nvPr>
        </p:nvSpPr>
        <p:spPr>
          <a:xfrm>
            <a:off x="4038599" y="6562725"/>
            <a:ext cx="4272887" cy="365125"/>
          </a:xfrm>
        </p:spPr>
        <p:txBody>
          <a:bodyPr/>
          <a:lstStyle/>
          <a:p>
            <a:r>
              <a:rPr lang="zh-CN" altLang="en-US"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汇吉源版权所有，内部参考，请勿转发。</a:t>
            </a:r>
            <a:r>
              <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rPr>
              <a:t>www.chinajci.com</a:t>
            </a:r>
            <a:endParaRPr lang="pt-PT" altLang="zh-CN" dirty="0">
              <a:solidFill>
                <a:schemeClr val="bg1"/>
              </a:solidFill>
              <a:latin typeface="思源黑体 CN Normal" panose="020B0800000000000000" pitchFamily="34" charset="-122"/>
              <a:ea typeface="思源黑体 CN Normal" panose="020B0800000000000000" pitchFamily="34" charset="-122"/>
              <a:cs typeface="思源黑体 CN Normal" panose="020B0800000000000000" pitchFamily="34" charset="-122"/>
            </a:endParaRPr>
          </a:p>
        </p:txBody>
      </p:sp>
      <p:sp>
        <p:nvSpPr>
          <p:cNvPr id="8" name="内容占位符 2"/>
          <p:cNvSpPr txBox="1"/>
          <p:nvPr/>
        </p:nvSpPr>
        <p:spPr>
          <a:xfrm>
            <a:off x="838200" y="1058392"/>
            <a:ext cx="10515600" cy="363056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buFont typeface="Arial" panose="020B0604020202090204" pitchFamily="34" charset="0"/>
              <a:buNone/>
            </a:pPr>
            <a:r>
              <a:rPr lang="zh-CN" altLang="en-US" sz="1800" dirty="0">
                <a:latin typeface="思源黑体 CN Normal" panose="020B0800000000000000" pitchFamily="34" charset="-122"/>
                <a:ea typeface="思源黑体 CN Normal" panose="020B0800000000000000" pitchFamily="34" charset="-122"/>
              </a:rPr>
              <a:t>免责声明：</a:t>
            </a:r>
            <a:endParaRPr lang="zh-CN" altLang="en-US" sz="1800" dirty="0">
              <a:latin typeface="思源黑体 CN Normal" panose="020B0800000000000000" pitchFamily="34" charset="-122"/>
              <a:ea typeface="思源黑体 CN Normal" panose="020B0800000000000000" pitchFamily="34" charset="-122"/>
            </a:endParaRPr>
          </a:p>
          <a:p>
            <a:pPr>
              <a:lnSpc>
                <a:spcPct val="110000"/>
              </a:lnSpc>
            </a:pPr>
            <a:r>
              <a:rPr lang="zh-CN" altLang="en-US" sz="1800" dirty="0">
                <a:latin typeface="思源黑体 CN Normal" panose="020B0800000000000000" pitchFamily="34" charset="-122"/>
                <a:ea typeface="思源黑体 CN Normal" panose="020B0800000000000000" pitchFamily="34" charset="-122"/>
              </a:rPr>
              <a:t>本报告中的信息来源于公开资料或由上海汇易咨询股份有限公司通过合法渠道获得，但上海汇易咨询股份有限公司并不保证报告中所涉信息的准确性和完整性，也将随时补充、更正和修订本报告有关信息，但不保证及时发布。</a:t>
            </a:r>
            <a:endParaRPr lang="zh-CN" altLang="en-US" sz="1800" dirty="0">
              <a:latin typeface="思源黑体 CN Normal" panose="020B0800000000000000" pitchFamily="34" charset="-122"/>
              <a:ea typeface="思源黑体 CN Normal" panose="020B0800000000000000" pitchFamily="34" charset="-122"/>
            </a:endParaRPr>
          </a:p>
          <a:p>
            <a:pPr>
              <a:lnSpc>
                <a:spcPct val="110000"/>
              </a:lnSpc>
            </a:pPr>
            <a:r>
              <a:rPr lang="zh-CN" altLang="en-US" sz="1800" dirty="0">
                <a:latin typeface="思源黑体 CN Normal" panose="020B0800000000000000" pitchFamily="34" charset="-122"/>
                <a:ea typeface="思源黑体 CN Normal" panose="020B0800000000000000" pitchFamily="34" charset="-122"/>
              </a:rPr>
              <a:t>本报告的内容和分析意见仅供参考，在任何情况下，本报告中的信息或意见并不构成对任何人的投资建议。客户不应视本报告为市场决策的惟一参考因素，亦不应认为报告中观点可以取代自己的判断。汇易咨询及相关平台不对使用本报告及其内容所引发的任何直接或间接损失负任何责任。</a:t>
            </a:r>
            <a:endParaRPr lang="en-US" altLang="zh-CN" sz="1800" dirty="0">
              <a:latin typeface="思源黑体 CN Normal" panose="020B0800000000000000" pitchFamily="34" charset="-122"/>
              <a:ea typeface="思源黑体 CN Normal" panose="020B0800000000000000" pitchFamily="34" charset="-122"/>
            </a:endParaRPr>
          </a:p>
          <a:p>
            <a:endParaRPr lang="en-US" altLang="zh-CN" sz="1800" dirty="0">
              <a:latin typeface="思源黑体 CN Normal" panose="020B0800000000000000" pitchFamily="34" charset="-122"/>
              <a:ea typeface="思源黑体 CN Normal" panose="020B0800000000000000" pitchFamily="34" charset="-122"/>
            </a:endParaRPr>
          </a:p>
          <a:p>
            <a:pPr marL="0" indent="0">
              <a:buFont typeface="Arial" panose="020B0604020202090204" pitchFamily="34" charset="0"/>
              <a:buNone/>
            </a:pPr>
            <a:r>
              <a:rPr lang="zh-CN" altLang="en-US" sz="1800" dirty="0">
                <a:latin typeface="思源黑体 CN Normal" panose="020B0800000000000000" pitchFamily="34" charset="-122"/>
                <a:ea typeface="思源黑体 CN Normal" panose="020B0800000000000000" pitchFamily="34" charset="-122"/>
              </a:rPr>
              <a:t>版权声明：</a:t>
            </a:r>
            <a:endParaRPr lang="zh-CN" altLang="en-US" sz="1800" dirty="0">
              <a:latin typeface="思源黑体 CN Normal" panose="020B0800000000000000" pitchFamily="34" charset="-122"/>
              <a:ea typeface="思源黑体 CN Normal" panose="020B0800000000000000" pitchFamily="34" charset="-122"/>
            </a:endParaRPr>
          </a:p>
          <a:p>
            <a:pPr>
              <a:lnSpc>
                <a:spcPct val="110000"/>
              </a:lnSpc>
            </a:pPr>
            <a:r>
              <a:rPr lang="zh-CN" altLang="en-US" sz="1800" dirty="0">
                <a:latin typeface="思源黑体 CN Normal" panose="020B0800000000000000" pitchFamily="34" charset="-122"/>
                <a:ea typeface="思源黑体 CN Normal" panose="020B0800000000000000" pitchFamily="34" charset="-122"/>
              </a:rPr>
              <a:t>本报告仅向特定客户传送，版权归上海汇易咨询股份有限公司所有。未获得上海汇易咨询股份有限公司事先书面授权，任何机构和个人均不得对本报告进行任何形式的发布、复制、引用或转载，否则将视为侵权。上海汇易咨询股份有限公司保留追究的权利。</a:t>
            </a:r>
            <a:endParaRPr lang="zh-CN" altLang="en-US" sz="1800" dirty="0">
              <a:latin typeface="思源黑体 CN Normal" panose="020B0800000000000000" pitchFamily="34" charset="-122"/>
              <a:ea typeface="思源黑体 CN Normal" panose="020B0800000000000000"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COMMONDATA" val="eyJoZGlkIjoiZDk3ZDZhNThiZTg1NmUxYzgwMjIxMWQ3MDlmMDQ4Yj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5525</Words>
  <Application>WPS 文字</Application>
  <PresentationFormat>宽屏</PresentationFormat>
  <Paragraphs>620</Paragraphs>
  <Slides>16</Slides>
  <Notes>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16</vt:i4>
      </vt:variant>
    </vt:vector>
  </HeadingPairs>
  <TitlesOfParts>
    <vt:vector size="37" baseType="lpstr">
      <vt:lpstr>Arial</vt:lpstr>
      <vt:lpstr>宋体</vt:lpstr>
      <vt:lpstr>Wingdings</vt:lpstr>
      <vt:lpstr>思源黑体 CN Normal</vt:lpstr>
      <vt:lpstr>思源黑体 CN Bold</vt:lpstr>
      <vt:lpstr>思源黑体 CN Medium</vt:lpstr>
      <vt:lpstr>思源黑体 CN Regular</vt:lpstr>
      <vt:lpstr>思源黑体 CN Light</vt:lpstr>
      <vt:lpstr>Times New Roman</vt:lpstr>
      <vt:lpstr>微软雅黑</vt:lpstr>
      <vt:lpstr>方正雅意黑 GB18030L2</vt:lpstr>
      <vt:lpstr>宋体</vt:lpstr>
      <vt:lpstr>Arial Unicode MS</vt:lpstr>
      <vt:lpstr>等线 Light</vt:lpstr>
      <vt:lpstr>汉仪中等线KW</vt:lpstr>
      <vt:lpstr>等线</vt:lpstr>
      <vt:lpstr>Calibri</vt:lpstr>
      <vt:lpstr>Helvetica Neue</vt:lpstr>
      <vt:lpstr>汉仪书宋二KW</vt:lpstr>
      <vt:lpstr>Wingdings</vt:lpstr>
      <vt:lpstr>Office 主题​​</vt:lpstr>
      <vt:lpstr>2026</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汇易通用模板一：XXXXXXXXXXXXXX</dc:title>
  <dc:creator>1104208647@qq.com</dc:creator>
  <cp:lastModifiedBy>Leon</cp:lastModifiedBy>
  <cp:revision>2017</cp:revision>
  <dcterms:created xsi:type="dcterms:W3CDTF">2026-08-12T08:13:16Z</dcterms:created>
  <dcterms:modified xsi:type="dcterms:W3CDTF">2026-08-12T08:13:16Z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6213F030F82F9859E7D00265F96EF974_42</vt:lpwstr>
  </property>
  <property fmtid="{D5CDD505-2E9C-101B-9397-08002B2CF9AE}" pid="3" name="KSOProductBuildVer">
    <vt:lpwstr>2052-12.1.26046.26046</vt:lpwstr>
  </property>
</Properties>
</file>